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1" r:id="rId3"/>
    <p:sldMasterId id="2147483673" r:id="rId4"/>
    <p:sldMasterId id="2147483685" r:id="rId5"/>
    <p:sldMasterId id="2147483698" r:id="rId6"/>
  </p:sldMasterIdLst>
  <p:notesMasterIdLst>
    <p:notesMasterId r:id="rId24"/>
  </p:notesMasterIdLst>
  <p:handoutMasterIdLst>
    <p:handoutMasterId r:id="rId25"/>
  </p:handoutMasterIdLst>
  <p:sldIdLst>
    <p:sldId id="263" r:id="rId7"/>
    <p:sldId id="257" r:id="rId8"/>
    <p:sldId id="284" r:id="rId9"/>
    <p:sldId id="280" r:id="rId10"/>
    <p:sldId id="281" r:id="rId11"/>
    <p:sldId id="282" r:id="rId12"/>
    <p:sldId id="285" r:id="rId13"/>
    <p:sldId id="287" r:id="rId14"/>
    <p:sldId id="288" r:id="rId15"/>
    <p:sldId id="289" r:id="rId16"/>
    <p:sldId id="290" r:id="rId17"/>
    <p:sldId id="291" r:id="rId18"/>
    <p:sldId id="295" r:id="rId19"/>
    <p:sldId id="296" r:id="rId20"/>
    <p:sldId id="294" r:id="rId21"/>
    <p:sldId id="292"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EAA065-47AF-4B6E-866A-77051DF84401}">
          <p14:sldIdLst>
            <p14:sldId id="263"/>
            <p14:sldId id="257"/>
            <p14:sldId id="284"/>
            <p14:sldId id="280"/>
            <p14:sldId id="281"/>
            <p14:sldId id="282"/>
            <p14:sldId id="285"/>
            <p14:sldId id="287"/>
            <p14:sldId id="288"/>
            <p14:sldId id="289"/>
            <p14:sldId id="290"/>
            <p14:sldId id="291"/>
            <p14:sldId id="295"/>
            <p14:sldId id="296"/>
            <p14:sldId id="294"/>
            <p14:sldId id="292"/>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28A"/>
    <a:srgbClr val="004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8" autoAdjust="0"/>
    <p:restoredTop sz="80109" autoAdjust="0"/>
  </p:normalViewPr>
  <p:slideViewPr>
    <p:cSldViewPr>
      <p:cViewPr varScale="1">
        <p:scale>
          <a:sx n="54" d="100"/>
          <a:sy n="54" d="100"/>
        </p:scale>
        <p:origin x="492" y="66"/>
      </p:cViewPr>
      <p:guideLst>
        <p:guide orient="horz" pos="2160"/>
        <p:guide pos="3840"/>
      </p:guideLst>
    </p:cSldViewPr>
  </p:slideViewPr>
  <p:notesTextViewPr>
    <p:cViewPr>
      <p:scale>
        <a:sx n="1" d="1"/>
        <a:sy n="1" d="1"/>
      </p:scale>
      <p:origin x="0" y="0"/>
    </p:cViewPr>
  </p:notesTextViewPr>
  <p:notesViewPr>
    <p:cSldViewPr>
      <p:cViewPr varScale="1">
        <p:scale>
          <a:sx n="92" d="100"/>
          <a:sy n="92" d="100"/>
        </p:scale>
        <p:origin x="35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F6A54-2517-443D-9C16-A226160A97B5}" type="doc">
      <dgm:prSet loTypeId="urn:microsoft.com/office/officeart/2005/8/layout/hProcess9" loCatId="process" qsTypeId="urn:microsoft.com/office/officeart/2005/8/quickstyle/3d1" qsCatId="3D" csTypeId="urn:microsoft.com/office/officeart/2005/8/colors/accent1_2" csCatId="accent1" phldr="1"/>
      <dgm:spPr/>
    </dgm:pt>
    <dgm:pt modelId="{EC701C58-3215-4B7B-AF63-35DF10BB092B}">
      <dgm:prSet phldrT="[Text]"/>
      <dgm:spPr/>
      <dgm:t>
        <a:bodyPr/>
        <a:lstStyle/>
        <a:p>
          <a:r>
            <a:rPr lang="en-US" dirty="0" smtClean="0"/>
            <a:t>More PLHIV on ART</a:t>
          </a:r>
          <a:endParaRPr lang="en-US" dirty="0"/>
        </a:p>
      </dgm:t>
    </dgm:pt>
    <dgm:pt modelId="{1E5B03D8-73C8-4B20-B133-F5F5AD68B64F}" type="parTrans" cxnId="{2B806352-F5FE-48C2-A771-428518E46324}">
      <dgm:prSet/>
      <dgm:spPr/>
      <dgm:t>
        <a:bodyPr/>
        <a:lstStyle/>
        <a:p>
          <a:endParaRPr lang="en-US"/>
        </a:p>
      </dgm:t>
    </dgm:pt>
    <dgm:pt modelId="{89AFA852-4F99-40C2-9561-5309AEF2E2F1}" type="sibTrans" cxnId="{2B806352-F5FE-48C2-A771-428518E46324}">
      <dgm:prSet/>
      <dgm:spPr/>
      <dgm:t>
        <a:bodyPr/>
        <a:lstStyle/>
        <a:p>
          <a:endParaRPr lang="en-US"/>
        </a:p>
      </dgm:t>
    </dgm:pt>
    <dgm:pt modelId="{54BD8E80-7B6C-4E93-8469-5A39D42935C2}">
      <dgm:prSet phldrT="[Text]"/>
      <dgm:spPr/>
      <dgm:t>
        <a:bodyPr/>
        <a:lstStyle/>
        <a:p>
          <a:r>
            <a:rPr lang="en-US" dirty="0" smtClean="0"/>
            <a:t>Lower plasma VL</a:t>
          </a:r>
          <a:endParaRPr lang="en-US" dirty="0"/>
        </a:p>
      </dgm:t>
    </dgm:pt>
    <dgm:pt modelId="{5DAA1962-CA37-4C24-90F6-7674286524A9}" type="parTrans" cxnId="{C65AA6F8-10A9-4496-BD55-2D55FC48A8EE}">
      <dgm:prSet/>
      <dgm:spPr/>
      <dgm:t>
        <a:bodyPr/>
        <a:lstStyle/>
        <a:p>
          <a:endParaRPr lang="en-US"/>
        </a:p>
      </dgm:t>
    </dgm:pt>
    <dgm:pt modelId="{B6541937-BFED-483E-BE6C-23E586723DAE}" type="sibTrans" cxnId="{C65AA6F8-10A9-4496-BD55-2D55FC48A8EE}">
      <dgm:prSet/>
      <dgm:spPr/>
      <dgm:t>
        <a:bodyPr/>
        <a:lstStyle/>
        <a:p>
          <a:endParaRPr lang="en-US"/>
        </a:p>
      </dgm:t>
    </dgm:pt>
    <dgm:pt modelId="{76FDD4DB-2A58-4E68-B284-E860BF397770}">
      <dgm:prSet phldrT="[Text]"/>
      <dgm:spPr/>
      <dgm:t>
        <a:bodyPr/>
        <a:lstStyle/>
        <a:p>
          <a:r>
            <a:rPr lang="en-US" dirty="0" smtClean="0"/>
            <a:t>Lower HIV incidence</a:t>
          </a:r>
          <a:endParaRPr lang="en-US" dirty="0"/>
        </a:p>
      </dgm:t>
    </dgm:pt>
    <dgm:pt modelId="{0C965702-9EF6-41CF-9E41-3BF5280BBD03}" type="parTrans" cxnId="{47733090-6B31-49E7-B1E1-6BEC922FFACB}">
      <dgm:prSet/>
      <dgm:spPr/>
      <dgm:t>
        <a:bodyPr/>
        <a:lstStyle/>
        <a:p>
          <a:endParaRPr lang="en-US"/>
        </a:p>
      </dgm:t>
    </dgm:pt>
    <dgm:pt modelId="{FBE5B888-479F-4C5C-AB34-D8EC43FFFF30}" type="sibTrans" cxnId="{47733090-6B31-49E7-B1E1-6BEC922FFACB}">
      <dgm:prSet/>
      <dgm:spPr/>
      <dgm:t>
        <a:bodyPr/>
        <a:lstStyle/>
        <a:p>
          <a:endParaRPr lang="en-US"/>
        </a:p>
      </dgm:t>
    </dgm:pt>
    <dgm:pt modelId="{DE770622-D186-44FA-8E13-A76E3EE74201}" type="pres">
      <dgm:prSet presAssocID="{833F6A54-2517-443D-9C16-A226160A97B5}" presName="CompostProcess" presStyleCnt="0">
        <dgm:presLayoutVars>
          <dgm:dir/>
          <dgm:resizeHandles val="exact"/>
        </dgm:presLayoutVars>
      </dgm:prSet>
      <dgm:spPr/>
    </dgm:pt>
    <dgm:pt modelId="{B31AC145-B401-4C6F-86B5-E43771B685C0}" type="pres">
      <dgm:prSet presAssocID="{833F6A54-2517-443D-9C16-A226160A97B5}" presName="arrow" presStyleLbl="bgShp" presStyleIdx="0" presStyleCnt="1"/>
      <dgm:spPr/>
    </dgm:pt>
    <dgm:pt modelId="{6E0C5927-8DA8-46FC-A14A-7317ABDA3669}" type="pres">
      <dgm:prSet presAssocID="{833F6A54-2517-443D-9C16-A226160A97B5}" presName="linearProcess" presStyleCnt="0"/>
      <dgm:spPr/>
    </dgm:pt>
    <dgm:pt modelId="{F4E74B2E-5069-4057-950F-8187FE33AC03}" type="pres">
      <dgm:prSet presAssocID="{EC701C58-3215-4B7B-AF63-35DF10BB092B}" presName="textNode" presStyleLbl="node1" presStyleIdx="0" presStyleCnt="3" custScaleX="66971" custScaleY="49357">
        <dgm:presLayoutVars>
          <dgm:bulletEnabled val="1"/>
        </dgm:presLayoutVars>
      </dgm:prSet>
      <dgm:spPr/>
      <dgm:t>
        <a:bodyPr/>
        <a:lstStyle/>
        <a:p>
          <a:endParaRPr lang="en-US"/>
        </a:p>
      </dgm:t>
    </dgm:pt>
    <dgm:pt modelId="{22C2E89F-8A7C-47BC-B23F-2AF9971AD591}" type="pres">
      <dgm:prSet presAssocID="{89AFA852-4F99-40C2-9561-5309AEF2E2F1}" presName="sibTrans" presStyleCnt="0"/>
      <dgm:spPr/>
    </dgm:pt>
    <dgm:pt modelId="{73229BD2-29A0-49FC-AC35-14ABC55815CA}" type="pres">
      <dgm:prSet presAssocID="{54BD8E80-7B6C-4E93-8469-5A39D42935C2}" presName="textNode" presStyleLbl="node1" presStyleIdx="1" presStyleCnt="3" custScaleX="58052" custScaleY="49357">
        <dgm:presLayoutVars>
          <dgm:bulletEnabled val="1"/>
        </dgm:presLayoutVars>
      </dgm:prSet>
      <dgm:spPr/>
      <dgm:t>
        <a:bodyPr/>
        <a:lstStyle/>
        <a:p>
          <a:endParaRPr lang="en-US"/>
        </a:p>
      </dgm:t>
    </dgm:pt>
    <dgm:pt modelId="{5DB3A23A-1051-4FBC-B501-0ADDBBF417F9}" type="pres">
      <dgm:prSet presAssocID="{B6541937-BFED-483E-BE6C-23E586723DAE}" presName="sibTrans" presStyleCnt="0"/>
      <dgm:spPr/>
    </dgm:pt>
    <dgm:pt modelId="{4FDCFE95-56FE-44D1-BDE4-E5E65EF2F81C}" type="pres">
      <dgm:prSet presAssocID="{76FDD4DB-2A58-4E68-B284-E860BF397770}" presName="textNode" presStyleLbl="node1" presStyleIdx="2" presStyleCnt="3" custScaleX="67648" custScaleY="49357">
        <dgm:presLayoutVars>
          <dgm:bulletEnabled val="1"/>
        </dgm:presLayoutVars>
      </dgm:prSet>
      <dgm:spPr/>
      <dgm:t>
        <a:bodyPr/>
        <a:lstStyle/>
        <a:p>
          <a:endParaRPr lang="en-US"/>
        </a:p>
      </dgm:t>
    </dgm:pt>
  </dgm:ptLst>
  <dgm:cxnLst>
    <dgm:cxn modelId="{C65AA6F8-10A9-4496-BD55-2D55FC48A8EE}" srcId="{833F6A54-2517-443D-9C16-A226160A97B5}" destId="{54BD8E80-7B6C-4E93-8469-5A39D42935C2}" srcOrd="1" destOrd="0" parTransId="{5DAA1962-CA37-4C24-90F6-7674286524A9}" sibTransId="{B6541937-BFED-483E-BE6C-23E586723DAE}"/>
    <dgm:cxn modelId="{A8018467-5B8C-4F58-A330-B1533BA2A364}" type="presOf" srcId="{54BD8E80-7B6C-4E93-8469-5A39D42935C2}" destId="{73229BD2-29A0-49FC-AC35-14ABC55815CA}" srcOrd="0" destOrd="0" presId="urn:microsoft.com/office/officeart/2005/8/layout/hProcess9"/>
    <dgm:cxn modelId="{4ACA723F-2402-4C54-ABE2-D7D53E92CDD8}" type="presOf" srcId="{833F6A54-2517-443D-9C16-A226160A97B5}" destId="{DE770622-D186-44FA-8E13-A76E3EE74201}" srcOrd="0" destOrd="0" presId="urn:microsoft.com/office/officeart/2005/8/layout/hProcess9"/>
    <dgm:cxn modelId="{2B806352-F5FE-48C2-A771-428518E46324}" srcId="{833F6A54-2517-443D-9C16-A226160A97B5}" destId="{EC701C58-3215-4B7B-AF63-35DF10BB092B}" srcOrd="0" destOrd="0" parTransId="{1E5B03D8-73C8-4B20-B133-F5F5AD68B64F}" sibTransId="{89AFA852-4F99-40C2-9561-5309AEF2E2F1}"/>
    <dgm:cxn modelId="{47733090-6B31-49E7-B1E1-6BEC922FFACB}" srcId="{833F6A54-2517-443D-9C16-A226160A97B5}" destId="{76FDD4DB-2A58-4E68-B284-E860BF397770}" srcOrd="2" destOrd="0" parTransId="{0C965702-9EF6-41CF-9E41-3BF5280BBD03}" sibTransId="{FBE5B888-479F-4C5C-AB34-D8EC43FFFF30}"/>
    <dgm:cxn modelId="{844B7AEC-2F4A-4F89-86EA-078913BE1B3C}" type="presOf" srcId="{76FDD4DB-2A58-4E68-B284-E860BF397770}" destId="{4FDCFE95-56FE-44D1-BDE4-E5E65EF2F81C}" srcOrd="0" destOrd="0" presId="urn:microsoft.com/office/officeart/2005/8/layout/hProcess9"/>
    <dgm:cxn modelId="{BB97FAAB-DA8C-4EDF-B25C-4CB27135EE0E}" type="presOf" srcId="{EC701C58-3215-4B7B-AF63-35DF10BB092B}" destId="{F4E74B2E-5069-4057-950F-8187FE33AC03}" srcOrd="0" destOrd="0" presId="urn:microsoft.com/office/officeart/2005/8/layout/hProcess9"/>
    <dgm:cxn modelId="{EB1D4125-EC56-471B-BBA0-177FEB02E395}" type="presParOf" srcId="{DE770622-D186-44FA-8E13-A76E3EE74201}" destId="{B31AC145-B401-4C6F-86B5-E43771B685C0}" srcOrd="0" destOrd="0" presId="urn:microsoft.com/office/officeart/2005/8/layout/hProcess9"/>
    <dgm:cxn modelId="{6AA7F750-660A-4212-8D74-204F26183593}" type="presParOf" srcId="{DE770622-D186-44FA-8E13-A76E3EE74201}" destId="{6E0C5927-8DA8-46FC-A14A-7317ABDA3669}" srcOrd="1" destOrd="0" presId="urn:microsoft.com/office/officeart/2005/8/layout/hProcess9"/>
    <dgm:cxn modelId="{B920BA34-915C-440C-A64F-BA8211487D56}" type="presParOf" srcId="{6E0C5927-8DA8-46FC-A14A-7317ABDA3669}" destId="{F4E74B2E-5069-4057-950F-8187FE33AC03}" srcOrd="0" destOrd="0" presId="urn:microsoft.com/office/officeart/2005/8/layout/hProcess9"/>
    <dgm:cxn modelId="{08098C51-1DFE-431F-87F7-C76D96AA3FE8}" type="presParOf" srcId="{6E0C5927-8DA8-46FC-A14A-7317ABDA3669}" destId="{22C2E89F-8A7C-47BC-B23F-2AF9971AD591}" srcOrd="1" destOrd="0" presId="urn:microsoft.com/office/officeart/2005/8/layout/hProcess9"/>
    <dgm:cxn modelId="{8D6F38BF-1B2D-4955-8496-7EB96F32A23B}" type="presParOf" srcId="{6E0C5927-8DA8-46FC-A14A-7317ABDA3669}" destId="{73229BD2-29A0-49FC-AC35-14ABC55815CA}" srcOrd="2" destOrd="0" presId="urn:microsoft.com/office/officeart/2005/8/layout/hProcess9"/>
    <dgm:cxn modelId="{C95DDBCD-7E0D-44D9-9C11-8FB72C0793D3}" type="presParOf" srcId="{6E0C5927-8DA8-46FC-A14A-7317ABDA3669}" destId="{5DB3A23A-1051-4FBC-B501-0ADDBBF417F9}" srcOrd="3" destOrd="0" presId="urn:microsoft.com/office/officeart/2005/8/layout/hProcess9"/>
    <dgm:cxn modelId="{89DE21B5-30B8-499D-80E8-B9D612B2282E}" type="presParOf" srcId="{6E0C5927-8DA8-46FC-A14A-7317ABDA3669}" destId="{4FDCFE95-56FE-44D1-BDE4-E5E65EF2F81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AC145-B401-4C6F-86B5-E43771B685C0}">
      <dsp:nvSpPr>
        <dsp:cNvPr id="0" name=""/>
        <dsp:cNvSpPr/>
      </dsp:nvSpPr>
      <dsp:spPr>
        <a:xfrm>
          <a:off x="760094" y="0"/>
          <a:ext cx="8614410" cy="2116238"/>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4E74B2E-5069-4057-950F-8187FE33AC03}">
      <dsp:nvSpPr>
        <dsp:cNvPr id="0" name=""/>
        <dsp:cNvSpPr/>
      </dsp:nvSpPr>
      <dsp:spPr>
        <a:xfrm>
          <a:off x="1795896" y="849216"/>
          <a:ext cx="2036172" cy="4178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More PLHIV on ART</a:t>
          </a:r>
          <a:endParaRPr lang="en-US" sz="1700" kern="1200" dirty="0"/>
        </a:p>
      </dsp:txBody>
      <dsp:txXfrm>
        <a:off x="1816292" y="869612"/>
        <a:ext cx="1995380" cy="377012"/>
      </dsp:txXfrm>
    </dsp:sp>
    <dsp:sp modelId="{73229BD2-29A0-49FC-AC35-14ABC55815CA}">
      <dsp:nvSpPr>
        <dsp:cNvPr id="0" name=""/>
        <dsp:cNvSpPr/>
      </dsp:nvSpPr>
      <dsp:spPr>
        <a:xfrm>
          <a:off x="4174507" y="849216"/>
          <a:ext cx="1765001" cy="4178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Lower plasma VL</a:t>
          </a:r>
          <a:endParaRPr lang="en-US" sz="1700" kern="1200" dirty="0"/>
        </a:p>
      </dsp:txBody>
      <dsp:txXfrm>
        <a:off x="4194903" y="869612"/>
        <a:ext cx="1724209" cy="377012"/>
      </dsp:txXfrm>
    </dsp:sp>
    <dsp:sp modelId="{4FDCFE95-56FE-44D1-BDE4-E5E65EF2F81C}">
      <dsp:nvSpPr>
        <dsp:cNvPr id="0" name=""/>
        <dsp:cNvSpPr/>
      </dsp:nvSpPr>
      <dsp:spPr>
        <a:xfrm>
          <a:off x="6281947" y="849216"/>
          <a:ext cx="2056756" cy="41780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Lower HIV incidence</a:t>
          </a:r>
          <a:endParaRPr lang="en-US" sz="1700" kern="1200" dirty="0"/>
        </a:p>
      </dsp:txBody>
      <dsp:txXfrm>
        <a:off x="6302343" y="869612"/>
        <a:ext cx="2015964" cy="3770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0964C5-C36C-4FA5-9B28-4A97B4683801}" type="datetimeFigureOut">
              <a:rPr lang="en-US" smtClean="0"/>
              <a:t>7/24/2018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CB7607-F3BB-46AD-A010-5137A4D162EB}" type="slidenum">
              <a:rPr lang="en-US" smtClean="0"/>
              <a:t>‹#›</a:t>
            </a:fld>
            <a:endParaRPr lang="en-US"/>
          </a:p>
        </p:txBody>
      </p:sp>
    </p:spTree>
    <p:extLst>
      <p:ext uri="{BB962C8B-B14F-4D97-AF65-F5344CB8AC3E}">
        <p14:creationId xmlns:p14="http://schemas.microsoft.com/office/powerpoint/2010/main" val="192053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95A3A-F517-453C-8C9B-0749E9E1BBB9}" type="datetimeFigureOut">
              <a:rPr lang="en-US" smtClean="0"/>
              <a:t>7/24/2018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D20B4-FED2-49D6-BAEC-D1FE00A1B269}" type="slidenum">
              <a:rPr lang="en-US" smtClean="0"/>
              <a:t>‹#›</a:t>
            </a:fld>
            <a:endParaRPr lang="en-US"/>
          </a:p>
        </p:txBody>
      </p:sp>
    </p:spTree>
    <p:extLst>
      <p:ext uri="{BB962C8B-B14F-4D97-AF65-F5344CB8AC3E}">
        <p14:creationId xmlns:p14="http://schemas.microsoft.com/office/powerpoint/2010/main" val="30051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Ladies and gentlemen, on behalf of my colleagues in PHIA projects, I am going to present our</a:t>
            </a:r>
            <a:r>
              <a:rPr lang="en-US" baseline="0" dirty="0" smtClean="0"/>
              <a:t> study on the association of various viral load measures and a recent HIV infection at enumeration area level</a:t>
            </a:r>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a:t>
            </a:fld>
            <a:endParaRPr lang="en-US"/>
          </a:p>
        </p:txBody>
      </p:sp>
    </p:spTree>
    <p:extLst>
      <p:ext uri="{BB962C8B-B14F-4D97-AF65-F5344CB8AC3E}">
        <p14:creationId xmlns:p14="http://schemas.microsoft.com/office/powerpoint/2010/main" val="157202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calculated various viral load measures as codified by the US Centers for Disease Control and Prevention (CDC) and other groups. </a:t>
            </a:r>
            <a:r>
              <a:rPr lang="en-US" sz="1200" kern="1200" baseline="0" dirty="0" smtClean="0">
                <a:solidFill>
                  <a:schemeClr val="tx1"/>
                </a:solidFill>
                <a:effectLst/>
                <a:latin typeface="+mn-lt"/>
                <a:ea typeface="+mn-ea"/>
                <a:cs typeface="+mn-cs"/>
              </a:rPr>
              <a:t>we computed the arithmetic mean of log10 f</a:t>
            </a:r>
            <a:r>
              <a:rPr lang="en-US" sz="1200" kern="1200" dirty="0" smtClean="0">
                <a:solidFill>
                  <a:schemeClr val="tx1"/>
                </a:solidFill>
                <a:effectLst/>
                <a:latin typeface="+mn-lt"/>
                <a:ea typeface="+mn-ea"/>
                <a:cs typeface="+mn-cs"/>
              </a:rPr>
              <a:t>or all the viral</a:t>
            </a:r>
            <a:r>
              <a:rPr lang="en-US" sz="1200" kern="1200" baseline="0" dirty="0" smtClean="0">
                <a:solidFill>
                  <a:schemeClr val="tx1"/>
                </a:solidFill>
                <a:effectLst/>
                <a:latin typeface="+mn-lt"/>
                <a:ea typeface="+mn-ea"/>
                <a:cs typeface="+mn-cs"/>
              </a:rPr>
              <a:t> load measures. </a:t>
            </a:r>
            <a:r>
              <a:rPr lang="en-US" sz="1200" kern="1200" dirty="0" smtClean="0">
                <a:solidFill>
                  <a:schemeClr val="tx1"/>
                </a:solidFill>
                <a:effectLst/>
                <a:latin typeface="+mn-lt"/>
                <a:ea typeface="+mn-ea"/>
                <a:cs typeface="+mn-cs"/>
              </a:rPr>
              <a:t>For Population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VL, we included ALL HIV infected individuals in the EA; For Unaware viral load, we included only the HIV infected individuals unaware of their HIV status, and for in-care viral load, we included people reported to be engaged in care. Lastly,</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 defined prevalence </a:t>
            </a:r>
            <a:r>
              <a:rPr lang="en-US" sz="1200" kern="1200" smtClean="0">
                <a:solidFill>
                  <a:schemeClr val="tx1"/>
                </a:solidFill>
                <a:effectLst/>
                <a:latin typeface="+mn-lt"/>
                <a:ea typeface="+mn-ea"/>
                <a:cs typeface="+mn-cs"/>
              </a:rPr>
              <a:t>of </a:t>
            </a:r>
            <a:r>
              <a:rPr lang="en-US" sz="1200" kern="1200" smtClean="0">
                <a:solidFill>
                  <a:schemeClr val="tx1"/>
                </a:solidFill>
                <a:effectLst/>
                <a:latin typeface="+mn-lt"/>
                <a:ea typeface="+mn-ea"/>
                <a:cs typeface="+mn-cs"/>
              </a:rPr>
              <a:t>viremia </a:t>
            </a:r>
            <a:r>
              <a:rPr lang="en-US" sz="1200" kern="1200" dirty="0" smtClean="0">
                <a:solidFill>
                  <a:schemeClr val="tx1"/>
                </a:solidFill>
                <a:effectLst/>
                <a:latin typeface="+mn-lt"/>
                <a:ea typeface="+mn-ea"/>
                <a:cs typeface="+mn-cs"/>
              </a:rPr>
              <a:t>as the prevalence of HIV-infected individuals at the EA with HIV RNA more than 1,000 copies per milliliter.</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10</a:t>
            </a:fld>
            <a:endParaRPr lang="en-US"/>
          </a:p>
        </p:txBody>
      </p:sp>
    </p:spTree>
    <p:extLst>
      <p:ext uri="{BB962C8B-B14F-4D97-AF65-F5344CB8AC3E}">
        <p14:creationId xmlns:p14="http://schemas.microsoft.com/office/powerpoint/2010/main" val="215925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Median age of both men and women at EA-level was 31. In more than half of the EAs, 77% or more of the adult population were tested for HIV.</a:t>
            </a:r>
          </a:p>
          <a:p>
            <a:r>
              <a:rPr lang="en-US" sz="1200" kern="1200" dirty="0" smtClean="0">
                <a:solidFill>
                  <a:schemeClr val="tx1"/>
                </a:solidFill>
                <a:effectLst/>
                <a:latin typeface="+mn-lt"/>
                <a:ea typeface="+mn-ea"/>
                <a:cs typeface="+mn-cs"/>
              </a:rPr>
              <a:t>Median HIV prevalence at EA-level was 14%. </a:t>
            </a:r>
          </a:p>
          <a:p>
            <a:r>
              <a:rPr lang="en-US" sz="1200" kern="1200" dirty="0" smtClean="0">
                <a:solidFill>
                  <a:schemeClr val="tx1"/>
                </a:solidFill>
                <a:effectLst/>
                <a:latin typeface="+mn-lt"/>
                <a:ea typeface="+mn-ea"/>
                <a:cs typeface="+mn-cs"/>
              </a:rPr>
              <a:t>In half of the EAs, 75% or more of all HIV infected people knew about their HIV infection. In these EAs, median prevalence of ART coverage and viral load suppression among people living with HIV was 67%.</a:t>
            </a:r>
          </a:p>
        </p:txBody>
      </p:sp>
      <p:sp>
        <p:nvSpPr>
          <p:cNvPr id="4" name="Slide Number Placeholder 3"/>
          <p:cNvSpPr>
            <a:spLocks noGrp="1"/>
          </p:cNvSpPr>
          <p:nvPr>
            <p:ph type="sldNum" sz="quarter" idx="10"/>
          </p:nvPr>
        </p:nvSpPr>
        <p:spPr/>
        <p:txBody>
          <a:bodyPr/>
          <a:lstStyle/>
          <a:p>
            <a:fld id="{35BD20B4-FED2-49D6-BAEC-D1FE00A1B269}" type="slidenum">
              <a:rPr lang="en-US" smtClean="0"/>
              <a:t>11</a:t>
            </a:fld>
            <a:endParaRPr lang="en-US"/>
          </a:p>
        </p:txBody>
      </p:sp>
    </p:spTree>
    <p:extLst>
      <p:ext uri="{BB962C8B-B14F-4D97-AF65-F5344CB8AC3E}">
        <p14:creationId xmlns:p14="http://schemas.microsoft.com/office/powerpoint/2010/main" val="117678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expected, VL of those on ART was the lowest and that of the people who were not aware of their HIV status was the highest. On average, population viral load across EAs in log10 scale was 1.9. Defining viremia as 1000 copies of HIV RNA per ml, prevalence of viremia across EAs was 36% on average. Testing alternative HIV RNA cutoff points for viremia in our sensitivity analysis, we did not find any considerable differences when the cutoff points changed.</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12</a:t>
            </a:fld>
            <a:endParaRPr lang="en-US"/>
          </a:p>
        </p:txBody>
      </p:sp>
    </p:spTree>
    <p:extLst>
      <p:ext uri="{BB962C8B-B14F-4D97-AF65-F5344CB8AC3E}">
        <p14:creationId xmlns:p14="http://schemas.microsoft.com/office/powerpoint/2010/main" val="34228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used logistic regression adjusted for EA-level variables, such as HIV prevalence, population size and mean age of the female population, to estimate the probability of one recent HIV-1 infection. These graphs illustrate the adjusted predicted probability of a recent HIV infection at EA-level at various VL levels. In all graphs, the Y axis indicates the probability of having at least</a:t>
            </a:r>
            <a:r>
              <a:rPr lang="en-US" sz="1200" kern="1200" baseline="0" dirty="0" smtClean="0">
                <a:solidFill>
                  <a:schemeClr val="tx1"/>
                </a:solidFill>
                <a:effectLst/>
                <a:latin typeface="+mn-lt"/>
                <a:ea typeface="+mn-ea"/>
                <a:cs typeface="+mn-cs"/>
              </a:rPr>
              <a:t> one</a:t>
            </a:r>
            <a:r>
              <a:rPr lang="en-US" sz="1200" kern="1200" dirty="0" smtClean="0">
                <a:solidFill>
                  <a:schemeClr val="tx1"/>
                </a:solidFill>
                <a:effectLst/>
                <a:latin typeface="+mn-lt"/>
                <a:ea typeface="+mn-ea"/>
                <a:cs typeface="+mn-cs"/>
              </a:rPr>
              <a:t> recent</a:t>
            </a:r>
            <a:r>
              <a:rPr lang="en-US" sz="1200" kern="1200" baseline="0" dirty="0" smtClean="0">
                <a:solidFill>
                  <a:schemeClr val="tx1"/>
                </a:solidFill>
                <a:effectLst/>
                <a:latin typeface="+mn-lt"/>
                <a:ea typeface="+mn-ea"/>
                <a:cs typeface="+mn-cs"/>
              </a:rPr>
              <a:t> HIV case. The X axis on the graphs from left to right shows mean log10 of population viral load, unaware viral load and in-care VL. You can see, as the</a:t>
            </a:r>
            <a:r>
              <a:rPr lang="en-US" sz="1200" kern="1200" dirty="0" smtClean="0">
                <a:solidFill>
                  <a:schemeClr val="tx1"/>
                </a:solidFill>
                <a:effectLst/>
                <a:latin typeface="+mn-lt"/>
                <a:ea typeface="+mn-ea"/>
                <a:cs typeface="+mn-cs"/>
              </a:rPr>
              <a:t> Population VL, or unaware VL increases, the probability of having a recent HIV infection at EA-level increases as</a:t>
            </a:r>
            <a:r>
              <a:rPr lang="en-US" sz="1200" kern="1200" baseline="0" dirty="0" smtClean="0">
                <a:solidFill>
                  <a:schemeClr val="tx1"/>
                </a:solidFill>
                <a:effectLst/>
                <a:latin typeface="+mn-lt"/>
                <a:ea typeface="+mn-ea"/>
                <a:cs typeface="+mn-cs"/>
              </a:rPr>
              <a:t> well</a:t>
            </a:r>
            <a:r>
              <a:rPr lang="en-US" sz="1200" kern="1200" dirty="0" smtClean="0">
                <a:solidFill>
                  <a:schemeClr val="tx1"/>
                </a:solidFill>
                <a:effectLst/>
                <a:latin typeface="+mn-lt"/>
                <a:ea typeface="+mn-ea"/>
                <a:cs typeface="+mn-cs"/>
              </a:rPr>
              <a:t>. We did not find</a:t>
            </a:r>
            <a:r>
              <a:rPr lang="en-US" sz="1200" kern="1200" baseline="0" dirty="0" smtClean="0">
                <a:solidFill>
                  <a:schemeClr val="tx1"/>
                </a:solidFill>
                <a:effectLst/>
                <a:latin typeface="+mn-lt"/>
                <a:ea typeface="+mn-ea"/>
                <a:cs typeface="+mn-cs"/>
              </a:rPr>
              <a:t> a statistically significant correlation between i</a:t>
            </a:r>
            <a:r>
              <a:rPr lang="en-US" sz="1200" kern="1200" dirty="0" smtClean="0">
                <a:solidFill>
                  <a:schemeClr val="tx1"/>
                </a:solidFill>
                <a:effectLst/>
                <a:latin typeface="+mn-lt"/>
                <a:ea typeface="+mn-ea"/>
                <a:cs typeface="+mn-cs"/>
              </a:rPr>
              <a:t>n-care VL and the occurrence of a recent HIV infection at an EA. </a:t>
            </a:r>
            <a:endParaRPr lang="en-US" dirty="0" smtClean="0"/>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13</a:t>
            </a:fld>
            <a:endParaRPr lang="en-US"/>
          </a:p>
        </p:txBody>
      </p:sp>
    </p:spTree>
    <p:extLst>
      <p:ext uri="{BB962C8B-B14F-4D97-AF65-F5344CB8AC3E}">
        <p14:creationId xmlns:p14="http://schemas.microsoft.com/office/powerpoint/2010/main" val="402600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graphs show that the three indicators of 90-90-90, namely prevalence of HIV diagnosis, ART coverage and VLS at EA-level, are inversely correlated with the occurrence of a recent case of HIV infection at EA-level. </a:t>
            </a:r>
            <a:r>
              <a:rPr lang="en-US" sz="1200" kern="1200" baseline="0" dirty="0" smtClean="0">
                <a:solidFill>
                  <a:schemeClr val="tx1"/>
                </a:solidFill>
                <a:effectLst/>
                <a:latin typeface="+mn-lt"/>
                <a:ea typeface="+mn-ea"/>
                <a:cs typeface="+mn-cs"/>
              </a:rPr>
              <a:t>The three indicators were highly correlated at EA level. For example, the correlation coefficient for prevalence of HIV awareness and ART coverage at EA level was 0.83 and for ART coverage and prevalence of VL suppression was 0.70. As a result, i</a:t>
            </a:r>
            <a:r>
              <a:rPr lang="en-US" sz="1200" kern="1200" dirty="0" smtClean="0">
                <a:solidFill>
                  <a:schemeClr val="tx1"/>
                </a:solidFill>
                <a:effectLst/>
                <a:latin typeface="+mn-lt"/>
                <a:ea typeface="+mn-ea"/>
                <a:cs typeface="+mn-cs"/>
              </a:rPr>
              <a:t>t seems that all three indicators are equally impactful on predicting the probability of having a recent infection at the EA; but the effect diminishes as the prevalence of each indicator increases. </a:t>
            </a:r>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14</a:t>
            </a:fld>
            <a:endParaRPr lang="en-US"/>
          </a:p>
        </p:txBody>
      </p:sp>
    </p:spTree>
    <p:extLst>
      <p:ext uri="{BB962C8B-B14F-4D97-AF65-F5344CB8AC3E}">
        <p14:creationId xmlns:p14="http://schemas.microsoft.com/office/powerpoint/2010/main" val="255463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other</a:t>
            </a:r>
            <a:r>
              <a:rPr lang="en-US" sz="1200" kern="1200" baseline="0" dirty="0" smtClean="0">
                <a:solidFill>
                  <a:schemeClr val="tx1"/>
                </a:solidFill>
                <a:effectLst/>
                <a:latin typeface="+mn-lt"/>
                <a:ea typeface="+mn-ea"/>
                <a:cs typeface="+mn-cs"/>
              </a:rPr>
              <a:t> words</a:t>
            </a:r>
            <a:r>
              <a:rPr lang="en-US" sz="1200" kern="1200" dirty="0" smtClean="0">
                <a:solidFill>
                  <a:schemeClr val="tx1"/>
                </a:solidFill>
                <a:effectLst/>
                <a:latin typeface="+mn-lt"/>
                <a:ea typeface="+mn-ea"/>
                <a:cs typeface="+mn-cs"/>
              </a:rPr>
              <a:t>, h</a:t>
            </a:r>
            <a:r>
              <a:rPr lang="en-US" dirty="0" smtClean="0"/>
              <a:t>alf a log rise in the mean log of PVL increases the predicted probability of having a new HIV case by 13%. </a:t>
            </a:r>
            <a:r>
              <a:rPr lang="en-US" sz="1200" kern="1200" dirty="0" smtClean="0">
                <a:solidFill>
                  <a:schemeClr val="tx1"/>
                </a:solidFill>
                <a:effectLst/>
                <a:latin typeface="+mn-lt"/>
                <a:ea typeface="+mn-ea"/>
                <a:cs typeface="+mn-cs"/>
              </a:rPr>
              <a:t>Or, for example, when the prevalence of VLS changes from 40% to 60%, the predicted probability of a recent HIV infection at EA-level drops by 26% .</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15</a:t>
            </a:fld>
            <a:endParaRPr lang="en-US"/>
          </a:p>
        </p:txBody>
      </p:sp>
    </p:spTree>
    <p:extLst>
      <p:ext uri="{BB962C8B-B14F-4D97-AF65-F5344CB8AC3E}">
        <p14:creationId xmlns:p14="http://schemas.microsoft.com/office/powerpoint/2010/main" val="37557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We found a strong association between PVL and VLS prevalence with the occurrence of a recent HIV-1 infection at the EA level in three southern African countries with generalized HIV epidemics. These results suggest expanding and maintaining high levels of VLS may be key to HIV epidemic control in these three countries. </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16</a:t>
            </a:fld>
            <a:endParaRPr lang="en-US"/>
          </a:p>
        </p:txBody>
      </p:sp>
    </p:spTree>
    <p:extLst>
      <p:ext uri="{BB962C8B-B14F-4D97-AF65-F5344CB8AC3E}">
        <p14:creationId xmlns:p14="http://schemas.microsoft.com/office/powerpoint/2010/main" val="313268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r>
              <a:rPr lang="en-US" baseline="0" dirty="0" smtClean="0"/>
              <a:t>I would like to take a moment to thank all my friends and colleagues at ICAP, </a:t>
            </a:r>
            <a:r>
              <a:rPr lang="en-US" baseline="0" dirty="0" err="1" smtClean="0"/>
              <a:t>Westat</a:t>
            </a:r>
            <a:r>
              <a:rPr lang="en-US" baseline="0" dirty="0" smtClean="0"/>
              <a:t>, CDC, ministries of health and all other colleagues in PHIA projects for their hard work in data collection and their contribution to the analysis of the data. This would not have been possible without all your excellent work and patience.</a:t>
            </a:r>
          </a:p>
          <a:p>
            <a:r>
              <a:rPr lang="en-US" dirty="0" smtClean="0"/>
              <a:t>Thank you</a:t>
            </a:r>
            <a:r>
              <a:rPr lang="en-US" baseline="0" dirty="0" smtClean="0"/>
              <a:t> for your attention and I would be happy to answer your questions.</a:t>
            </a:r>
            <a:endParaRPr lang="en-US" dirty="0"/>
          </a:p>
        </p:txBody>
      </p:sp>
      <p:sp>
        <p:nvSpPr>
          <p:cNvPr id="4" name="Slide Number Placeholder 3"/>
          <p:cNvSpPr>
            <a:spLocks noGrp="1"/>
          </p:cNvSpPr>
          <p:nvPr>
            <p:ph type="sldNum" sz="quarter" idx="10"/>
          </p:nvPr>
        </p:nvSpPr>
        <p:spPr/>
        <p:txBody>
          <a:bodyPr/>
          <a:lstStyle/>
          <a:p>
            <a:pPr marL="0" marR="0" lvl="0" indent="0" algn="r" defTabSz="914175" rtl="0" eaLnBrk="1" fontAlgn="auto" latinLnBrk="0" hangingPunct="1">
              <a:lnSpc>
                <a:spcPct val="100000"/>
              </a:lnSpc>
              <a:spcBef>
                <a:spcPts val="0"/>
              </a:spcBef>
              <a:spcAft>
                <a:spcPts val="0"/>
              </a:spcAft>
              <a:buClrTx/>
              <a:buSzTx/>
              <a:buFontTx/>
              <a:buNone/>
              <a:tabLst/>
              <a:defRPr/>
            </a:pPr>
            <a:fld id="{6714E574-AE4E-4C56-A714-C885AED6AA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7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57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UNAIDS pursue the ambitious goal of ending the AIDS epidemic by 2030. To achieve this goal, UNAIDS set a three-part target, 90-90-90 by 2020. </a:t>
            </a:r>
          </a:p>
          <a:p>
            <a:pPr lvl="0"/>
            <a:r>
              <a:rPr lang="en-US" sz="1200" kern="1200" dirty="0" smtClean="0">
                <a:solidFill>
                  <a:schemeClr val="tx1"/>
                </a:solidFill>
                <a:effectLst/>
                <a:latin typeface="+mn-lt"/>
                <a:ea typeface="+mn-ea"/>
                <a:cs typeface="+mn-cs"/>
              </a:rPr>
              <a:t>The underlying rationale for these targets is that HIV viral load level in blood and semen is the main determinant of HIV transmission. Therefore reduction of the viral load in infected individuals reduces the chance of HIV transmission.</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2</a:t>
            </a:fld>
            <a:endParaRPr lang="en-US"/>
          </a:p>
        </p:txBody>
      </p:sp>
    </p:spTree>
    <p:extLst>
      <p:ext uri="{BB962C8B-B14F-4D97-AF65-F5344CB8AC3E}">
        <p14:creationId xmlns:p14="http://schemas.microsoft.com/office/powerpoint/2010/main" val="373146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Population HIV Impact</a:t>
            </a:r>
            <a:r>
              <a:rPr lang="en-US" baseline="0" dirty="0" smtClean="0"/>
              <a:t> Assessment or PHIA surveys, </a:t>
            </a:r>
            <a:r>
              <a:rPr lang="en-US" dirty="0" smtClean="0"/>
              <a:t>launched in 2014, </a:t>
            </a:r>
            <a:r>
              <a:rPr lang="en-US" baseline="0" dirty="0" smtClean="0"/>
              <a:t>are </a:t>
            </a:r>
            <a:r>
              <a:rPr lang="en-US" dirty="0" smtClean="0"/>
              <a:t>HIV focused, household-based, nationally representative, cross-sectional surveys of adults and children in 14 high-burden countries. Initial findings from the PHIA surveys in 9 countries reveals encouraging results regarding the 90-90-90 targets. For example, </a:t>
            </a:r>
            <a:r>
              <a:rPr lang="en-US" sz="1200" dirty="0" smtClean="0"/>
              <a:t>VLS among those on ART range from almost 76% in Cote d’Ivoire to almost 92% in eSwatini (Swaziland).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 overall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question remains as to whether achieving these targets can be translated to a reduction in HIV transmission and, in turn, to a lower incidence rate,</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eventual containment of the epidemic.</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3</a:t>
            </a:fld>
            <a:endParaRPr lang="en-US"/>
          </a:p>
        </p:txBody>
      </p:sp>
    </p:spTree>
    <p:extLst>
      <p:ext uri="{BB962C8B-B14F-4D97-AF65-F5344CB8AC3E}">
        <p14:creationId xmlns:p14="http://schemas.microsoft.com/office/powerpoint/2010/main" val="335214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2009 when the first reports of community viral load were published, many studies have used aggregate measurement of viral load to evaluate the treatment programs and as a proxy for HIV incidence. Many of these studies had several known limitations and biases that were causes of concern.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4</a:t>
            </a:fld>
            <a:endParaRPr lang="en-US"/>
          </a:p>
        </p:txBody>
      </p:sp>
    </p:spTree>
    <p:extLst>
      <p:ext uri="{BB962C8B-B14F-4D97-AF65-F5344CB8AC3E}">
        <p14:creationId xmlns:p14="http://schemas.microsoft.com/office/powerpoint/2010/main" val="358281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recent studies addressed those concerns</a:t>
            </a:r>
            <a:r>
              <a:rPr lang="en-US" baseline="0" dirty="0" smtClean="0"/>
              <a:t> and </a:t>
            </a:r>
            <a:r>
              <a:rPr lang="en-US" dirty="0" smtClean="0"/>
              <a:t>showed that the population VL and/or prevalence of viremia were correlated with HIV incidence. However,</a:t>
            </a:r>
            <a:r>
              <a:rPr lang="en-US" baseline="0" dirty="0" smtClean="0"/>
              <a:t> because one study used data exclusively from people who inject drugs and men who have sex with men in 22 cities in India, and the other from prospective cohorts only in rural </a:t>
            </a:r>
            <a:r>
              <a:rPr lang="en-US" baseline="0" dirty="0" err="1" smtClean="0"/>
              <a:t>kwazulu-Natal</a:t>
            </a:r>
            <a:r>
              <a:rPr lang="en-US" baseline="0" dirty="0" smtClean="0"/>
              <a:t>, in South Africa,, the results could not be readily extrapolated to the general population. </a:t>
            </a:r>
            <a:r>
              <a:rPr lang="en-US" dirty="0" smtClean="0"/>
              <a:t>To date, no studies have directly measured the strength of association between VL aggregate measures in small communities and occurrence of a recent HIV infection </a:t>
            </a:r>
            <a:r>
              <a:rPr lang="en-US" b="1" u="sng" dirty="0" smtClean="0"/>
              <a:t>at a national level.</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5</a:t>
            </a:fld>
            <a:endParaRPr lang="en-US"/>
          </a:p>
        </p:txBody>
      </p:sp>
    </p:spTree>
    <p:extLst>
      <p:ext uri="{BB962C8B-B14F-4D97-AF65-F5344CB8AC3E}">
        <p14:creationId xmlns:p14="http://schemas.microsoft.com/office/powerpoint/2010/main" val="334485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Taking advantage of the unique opportunity we had</a:t>
            </a:r>
            <a:r>
              <a:rPr lang="en-US" sz="1200" kern="1200" baseline="0" dirty="0" smtClean="0">
                <a:solidFill>
                  <a:schemeClr val="tx1"/>
                </a:solidFill>
                <a:effectLst/>
                <a:latin typeface="+mn-lt"/>
                <a:ea typeface="+mn-ea"/>
                <a:cs typeface="+mn-cs"/>
              </a:rPr>
              <a:t> with the PHIA data, w</a:t>
            </a:r>
            <a:r>
              <a:rPr lang="en-US" sz="1200" kern="1200" dirty="0" smtClean="0">
                <a:solidFill>
                  <a:schemeClr val="tx1"/>
                </a:solidFill>
                <a:effectLst/>
                <a:latin typeface="+mn-lt"/>
                <a:ea typeface="+mn-ea"/>
                <a:cs typeface="+mn-cs"/>
              </a:rPr>
              <a:t>e</a:t>
            </a:r>
            <a:r>
              <a:rPr lang="en-US" sz="1200" kern="1200" baseline="0" dirty="0" smtClean="0">
                <a:solidFill>
                  <a:schemeClr val="tx1"/>
                </a:solidFill>
                <a:effectLst/>
                <a:latin typeface="+mn-lt"/>
                <a:ea typeface="+mn-ea"/>
                <a:cs typeface="+mn-cs"/>
              </a:rPr>
              <a:t> set out to answer the following question: </a:t>
            </a:r>
            <a:r>
              <a:rPr lang="en-US" dirty="0" smtClean="0"/>
              <a:t>Is there an association between population viral load and viral load suppression and the probability of at least one recent HIV-1 infection in the surveys’ smallest geographic sampling unit ( or an enumeration area)? </a:t>
            </a:r>
          </a:p>
        </p:txBody>
      </p:sp>
      <p:sp>
        <p:nvSpPr>
          <p:cNvPr id="4" name="Slide Number Placeholder 3"/>
          <p:cNvSpPr>
            <a:spLocks noGrp="1"/>
          </p:cNvSpPr>
          <p:nvPr>
            <p:ph type="sldNum" sz="quarter" idx="10"/>
          </p:nvPr>
        </p:nvSpPr>
        <p:spPr/>
        <p:txBody>
          <a:bodyPr/>
          <a:lstStyle/>
          <a:p>
            <a:fld id="{35BD20B4-FED2-49D6-BAEC-D1FE00A1B269}" type="slidenum">
              <a:rPr lang="en-US" smtClean="0"/>
              <a:t>6</a:t>
            </a:fld>
            <a:endParaRPr lang="en-US"/>
          </a:p>
        </p:txBody>
      </p:sp>
    </p:spTree>
    <p:extLst>
      <p:ext uri="{BB962C8B-B14F-4D97-AF65-F5344CB8AC3E}">
        <p14:creationId xmlns:p14="http://schemas.microsoft.com/office/powerpoint/2010/main" val="424585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used nationally representative, cross-sectional data from the PHIA surveys implemented in Zimbabwe, Malawi, and Zambia. The surveys used a two-stage stratified cluster sample design, where the first stage selected enumeration areas from the latest census available in the country. The second stage randomly selected a sample of households in each enumeration area.  In this study we aggregated the data at the level of enumeration area. In the census parlance, an enumeration area is the smallest geographic unit which groups a number of households together for convenient counting purposes. </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7</a:t>
            </a:fld>
            <a:endParaRPr lang="en-US"/>
          </a:p>
        </p:txBody>
      </p:sp>
    </p:spTree>
    <p:extLst>
      <p:ext uri="{BB962C8B-B14F-4D97-AF65-F5344CB8AC3E}">
        <p14:creationId xmlns:p14="http://schemas.microsoft.com/office/powerpoint/2010/main" val="424641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2015 and 2016, data</a:t>
            </a:r>
            <a:r>
              <a:rPr lang="en-US" sz="1200" kern="1200" baseline="0" dirty="0" smtClean="0">
                <a:solidFill>
                  <a:schemeClr val="tx1"/>
                </a:solidFill>
                <a:effectLst/>
                <a:latin typeface="+mn-lt"/>
                <a:ea typeface="+mn-ea"/>
                <a:cs typeface="+mn-cs"/>
              </a:rPr>
              <a:t> were </a:t>
            </a:r>
            <a:r>
              <a:rPr lang="en-US" sz="1200" kern="1200" dirty="0" smtClean="0">
                <a:solidFill>
                  <a:schemeClr val="tx1"/>
                </a:solidFill>
                <a:effectLst/>
                <a:latin typeface="+mn-lt"/>
                <a:ea typeface="+mn-ea"/>
                <a:cs typeface="+mn-cs"/>
              </a:rPr>
              <a:t>collected from a total of 1,510 EAs in three countries. In this analysis, we included data from 1,374 EAs that had at least one HIV-infected adult, consenting to an interview and blood draw. On average,</a:t>
            </a:r>
            <a:r>
              <a:rPr lang="en-US" sz="1200" kern="1200" baseline="0" dirty="0" smtClean="0">
                <a:solidFill>
                  <a:schemeClr val="tx1"/>
                </a:solidFill>
                <a:effectLst/>
                <a:latin typeface="+mn-lt"/>
                <a:ea typeface="+mn-ea"/>
                <a:cs typeface="+mn-cs"/>
              </a:rPr>
              <a:t> there were 28 households per EA. </a:t>
            </a:r>
            <a:r>
              <a:rPr lang="en-US" sz="1200" kern="1200" dirty="0" smtClean="0">
                <a:solidFill>
                  <a:schemeClr val="tx1"/>
                </a:solidFill>
                <a:effectLst/>
                <a:latin typeface="+mn-lt"/>
                <a:ea typeface="+mn-ea"/>
                <a:cs typeface="+mn-cs"/>
              </a:rPr>
              <a:t>We used the blood samples from a total of 58,366 adults aged 15-59 years resided in these EAs. </a:t>
            </a:r>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8</a:t>
            </a:fld>
            <a:endParaRPr lang="en-US"/>
          </a:p>
        </p:txBody>
      </p:sp>
    </p:spTree>
    <p:extLst>
      <p:ext uri="{BB962C8B-B14F-4D97-AF65-F5344CB8AC3E}">
        <p14:creationId xmlns:p14="http://schemas.microsoft.com/office/powerpoint/2010/main" val="330830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employed a combination of the HIV-1 Limiting Antigen-Avidity enzyme immunoassay and viral load to distinguish recent from long-term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Among the 1,373 EAs, almost 93%</a:t>
            </a:r>
            <a:r>
              <a:rPr lang="en-US" sz="1200" kern="1200" baseline="0" dirty="0" smtClean="0">
                <a:solidFill>
                  <a:schemeClr val="tx1"/>
                </a:solidFill>
                <a:effectLst/>
                <a:latin typeface="+mn-lt"/>
                <a:ea typeface="+mn-ea"/>
                <a:cs typeface="+mn-cs"/>
              </a:rPr>
              <a:t> did not have a recent case of HIV,</a:t>
            </a:r>
            <a:r>
              <a:rPr lang="en-US" sz="1200" kern="1200" dirty="0" smtClean="0">
                <a:solidFill>
                  <a:schemeClr val="tx1"/>
                </a:solidFill>
                <a:effectLst/>
                <a:latin typeface="+mn-lt"/>
                <a:ea typeface="+mn-ea"/>
                <a:cs typeface="+mn-cs"/>
              </a:rPr>
              <a:t> 7% had one recent case  and less than half</a:t>
            </a:r>
            <a:r>
              <a:rPr lang="en-US" sz="1200" kern="1200" baseline="0" dirty="0" smtClean="0">
                <a:solidFill>
                  <a:schemeClr val="tx1"/>
                </a:solidFill>
                <a:effectLst/>
                <a:latin typeface="+mn-lt"/>
                <a:ea typeface="+mn-ea"/>
                <a:cs typeface="+mn-cs"/>
              </a:rPr>
              <a:t> a percent </a:t>
            </a:r>
            <a:r>
              <a:rPr lang="en-US" sz="1200" kern="1200" dirty="0" smtClean="0">
                <a:solidFill>
                  <a:schemeClr val="tx1"/>
                </a:solidFill>
                <a:effectLst/>
                <a:latin typeface="+mn-lt"/>
                <a:ea typeface="+mn-ea"/>
                <a:cs typeface="+mn-cs"/>
              </a:rPr>
              <a:t>(or only 5 EAs) had 2 recent HIV cases. </a:t>
            </a:r>
            <a:endParaRPr lang="en-US" dirty="0" smtClean="0"/>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9</a:t>
            </a:fld>
            <a:endParaRPr lang="en-US"/>
          </a:p>
        </p:txBody>
      </p:sp>
    </p:spTree>
    <p:extLst>
      <p:ext uri="{BB962C8B-B14F-4D97-AF65-F5344CB8AC3E}">
        <p14:creationId xmlns:p14="http://schemas.microsoft.com/office/powerpoint/2010/main" val="2470816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E428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5486400"/>
            <a:ext cx="3129580" cy="1219200"/>
          </a:xfrm>
          <a:prstGeom prst="rect">
            <a:avLst/>
          </a:prstGeom>
        </p:spPr>
      </p:pic>
    </p:spTree>
    <p:extLst>
      <p:ext uri="{BB962C8B-B14F-4D97-AF65-F5344CB8AC3E}">
        <p14:creationId xmlns:p14="http://schemas.microsoft.com/office/powerpoint/2010/main" val="2550923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BCADF7-B54C-478B-A91E-BABCB30D5E5D}"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12953692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4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CADF7-B54C-478B-A91E-BABCB30D5E5D}"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5527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0387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048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42321071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9213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0223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79011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205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3781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90C-7C58-431D-88EE-7CE9F23108DF}"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367942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90C-7C58-431D-88EE-7CE9F23108DF}"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20510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325370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42900064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743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2065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3665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99293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91BA2-F9AB-48B9-9682-E1B2422A6A33}"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23154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BA2-F9AB-48B9-9682-E1B2422A6A33}"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392856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9460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BA2-F9AB-48B9-9682-E1B2422A6A33}"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2885455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3594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782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606DF-1C8C-4F24-9D28-1999A7B787BC}" type="datetime1">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2361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844803"/>
            <a:ext cx="5384800" cy="80461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844803"/>
            <a:ext cx="5384800" cy="80461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D0F02-F19A-4B23-81C0-3CE22012D950}" type="datetime1">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3904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2729091"/>
            <a:ext cx="5386917" cy="11373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3866444"/>
            <a:ext cx="5386917" cy="7024512"/>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2729091"/>
            <a:ext cx="5389033" cy="11373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8" y="3866444"/>
            <a:ext cx="5389033" cy="7024512"/>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3FD9A-BEEF-4B46-8016-EEC8B66A5E43}" type="datetime1">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064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2D2D5B-9C44-4813-8709-0CD8EFB10AB4}" type="datetime1">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3751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3391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485422"/>
            <a:ext cx="4011084" cy="2065868"/>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485446"/>
            <a:ext cx="6815667" cy="10405535"/>
          </a:xfrm>
        </p:spPr>
        <p:txBody>
          <a:bodyPr/>
          <a:lstStyle>
            <a:lvl1pPr>
              <a:defRPr sz="4267">
                <a:solidFill>
                  <a:schemeClr val="bg1"/>
                </a:solidFill>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3" y="2551297"/>
            <a:ext cx="4011084" cy="833966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59A64-EBF0-4D53-AB5F-B54CB7D9FB74}" type="datetime1">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385F84-89B0-40AF-94F2-6B1BCC2B5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593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8534403"/>
            <a:ext cx="7315200" cy="1007536"/>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1089377"/>
            <a:ext cx="7315200" cy="73152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9542162"/>
            <a:ext cx="7315200" cy="143086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val="4020424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B462AEA-7B47-4720-A855-F3BC2D189930}" type="datetimeFigureOut">
              <a:rPr lang="en-US" smtClean="0"/>
              <a:t>7/24/2018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55879BB-0E0B-4EE3-BBD9-E45234CFCC5F}" type="slidenum">
              <a:rPr lang="en-US" smtClean="0"/>
              <a:t>‹#›</a:t>
            </a:fld>
            <a:endParaRPr lang="en-US"/>
          </a:p>
        </p:txBody>
      </p:sp>
    </p:spTree>
    <p:extLst>
      <p:ext uri="{BB962C8B-B14F-4D97-AF65-F5344CB8AC3E}">
        <p14:creationId xmlns:p14="http://schemas.microsoft.com/office/powerpoint/2010/main" val="200897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4586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4680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5207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CADF7-B54C-478B-A91E-BABCB30D5E5D}"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897950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BCADF7-B54C-478B-A91E-BABCB30D5E5D}"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3432276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CADF7-B54C-478B-A91E-BABCB30D5E5D}"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1529080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jp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3.jpeg"/><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4A419-5518-42C3-8089-5DDCCE7750E1}" type="datetimeFigureOut">
              <a:rPr lang="en-US" smtClean="0"/>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604C-2049-450E-ACEF-0A00017CA4B4}" type="slidenum">
              <a:rPr lang="en-US" smtClean="0"/>
              <a:t>‹#›</a:t>
            </a:fld>
            <a:endParaRPr lang="en-US"/>
          </a:p>
        </p:txBody>
      </p:sp>
    </p:spTree>
    <p:extLst>
      <p:ext uri="{BB962C8B-B14F-4D97-AF65-F5344CB8AC3E}">
        <p14:creationId xmlns:p14="http://schemas.microsoft.com/office/powerpoint/2010/main" val="150513419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274638"/>
            <a:ext cx="12192000" cy="1096962"/>
          </a:xfrm>
          <a:prstGeom prst="rect">
            <a:avLst/>
          </a:prstGeom>
          <a:solidFill>
            <a:srgbClr val="1E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67415402"/>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8"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CADF7-B54C-478B-A91E-BABCB30D5E5D}" type="datetimeFigureOut">
              <a:rPr lang="en-US" smtClean="0"/>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5F84-89B0-40AF-94F2-6B1BCC2B53E2}" type="slidenum">
              <a:rPr lang="en-US" smtClean="0"/>
              <a:t>‹#›</a:t>
            </a:fld>
            <a:endParaRPr lang="en-US"/>
          </a:p>
        </p:txBody>
      </p:sp>
    </p:spTree>
    <p:extLst>
      <p:ext uri="{BB962C8B-B14F-4D97-AF65-F5344CB8AC3E}">
        <p14:creationId xmlns:p14="http://schemas.microsoft.com/office/powerpoint/2010/main" val="1317616526"/>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E590C-7C58-431D-88EE-7CE9F23108DF}" type="datetimeFigureOut">
              <a:rPr lang="en-US" smtClean="0"/>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3408F-9211-4657-A917-27084F629389}" type="slidenum">
              <a:rPr lang="en-US" smtClean="0"/>
              <a:t>‹#›</a:t>
            </a:fld>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9002" y="5791200"/>
            <a:ext cx="2025874" cy="789226"/>
          </a:xfrm>
          <a:prstGeom prst="rect">
            <a:avLst/>
          </a:prstGeom>
        </p:spPr>
      </p:pic>
    </p:spTree>
    <p:extLst>
      <p:ext uri="{BB962C8B-B14F-4D97-AF65-F5344CB8AC3E}">
        <p14:creationId xmlns:p14="http://schemas.microsoft.com/office/powerpoint/2010/main" val="20130102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91BA2-F9AB-48B9-9682-E1B2422A6A33}" type="datetimeFigureOut">
              <a:rPr lang="en-US" smtClean="0"/>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887BD-5790-485D-B2E6-F5D7E76543EE}" type="slidenum">
              <a:rPr lang="en-US" smtClean="0"/>
              <a:t>‹#›</a:t>
            </a:fld>
            <a:endParaRPr lang="en-US"/>
          </a:p>
        </p:txBody>
      </p:sp>
    </p:spTree>
    <p:extLst>
      <p:ext uri="{BB962C8B-B14F-4D97-AF65-F5344CB8AC3E}">
        <p14:creationId xmlns:p14="http://schemas.microsoft.com/office/powerpoint/2010/main" val="3807887861"/>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88244"/>
            <a:ext cx="10972800" cy="203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844803"/>
            <a:ext cx="10972800" cy="8046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11300183"/>
            <a:ext cx="2844800" cy="649111"/>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F0EAF8CA-FCA6-4CC5-8AFF-B31CF49369B7}" type="datetime1">
              <a:rPr lang="en-US" smtClean="0">
                <a:solidFill>
                  <a:prstClr val="black">
                    <a:tint val="75000"/>
                  </a:prstClr>
                </a:solidFill>
              </a:rPr>
              <a:pPr defTabSz="1219170"/>
              <a:t>7/24/2018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11300183"/>
            <a:ext cx="3860800" cy="649111"/>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11300183"/>
            <a:ext cx="2844800" cy="649111"/>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6385F84-89B0-40AF-94F2-6B1BCC2B53E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59561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iming>
    <p:tnLst>
      <p:par>
        <p:cTn id="1" dur="indefinite" restart="never" nodeType="tmRoot"/>
      </p:par>
    </p:tnLst>
  </p:timing>
  <p:hf hdr="0" ftr="0" dt="0"/>
  <p:txStyles>
    <p:titleStyle>
      <a:lvl1pPr algn="ctr" defTabSz="1219170" rtl="0" eaLnBrk="1" latinLnBrk="0" hangingPunct="1">
        <a:spcBef>
          <a:spcPct val="0"/>
        </a:spcBef>
        <a:buNone/>
        <a:defRPr sz="5867" kern="1200">
          <a:solidFill>
            <a:schemeClr val="bg1"/>
          </a:solidFill>
          <a:latin typeface="Garamond" panose="020204040303010108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004582"/>
          </a:solidFill>
          <a:latin typeface="Garamond" panose="02020404030301010803" pitchFamily="18"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rgbClr val="004582"/>
          </a:solidFill>
          <a:latin typeface="Garamond" panose="02020404030301010803" pitchFamily="18"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rgbClr val="004582"/>
          </a:solidFill>
          <a:latin typeface="Garamond" panose="02020404030301010803" pitchFamily="18"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rgbClr val="004582"/>
          </a:solidFill>
          <a:latin typeface="Garamond" panose="02020404030301010803" pitchFamily="18"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11201400" cy="1470025"/>
          </a:xfrm>
        </p:spPr>
        <p:txBody>
          <a:bodyPr>
            <a:noAutofit/>
          </a:bodyPr>
          <a:lstStyle/>
          <a:p>
            <a:r>
              <a:rPr lang="en-US" sz="4800" dirty="0" smtClean="0"/>
              <a:t>Population Viral Load Measures and A Recent HIV Case at Enumeration </a:t>
            </a:r>
            <a:r>
              <a:rPr lang="en-US" sz="4800" dirty="0"/>
              <a:t>A</a:t>
            </a:r>
            <a:r>
              <a:rPr lang="en-US" sz="4800" dirty="0" smtClean="0"/>
              <a:t>rea Level</a:t>
            </a:r>
            <a:endParaRPr lang="en-US" sz="4800" dirty="0"/>
          </a:p>
        </p:txBody>
      </p:sp>
      <p:sp>
        <p:nvSpPr>
          <p:cNvPr id="3" name="Subtitle 2"/>
          <p:cNvSpPr>
            <a:spLocks noGrp="1"/>
          </p:cNvSpPr>
          <p:nvPr>
            <p:ph type="subTitle" idx="1"/>
          </p:nvPr>
        </p:nvSpPr>
        <p:spPr>
          <a:xfrm>
            <a:off x="738940" y="3154424"/>
            <a:ext cx="10706100" cy="1524000"/>
          </a:xfrm>
        </p:spPr>
        <p:txBody>
          <a:bodyPr>
            <a:noAutofit/>
          </a:bodyPr>
          <a:lstStyle/>
          <a:p>
            <a:r>
              <a:rPr lang="en-US" sz="2000" dirty="0">
                <a:solidFill>
                  <a:schemeClr val="tx1"/>
                </a:solidFill>
              </a:rPr>
              <a:t>Farahani</a:t>
            </a:r>
            <a:r>
              <a:rPr lang="en-US" sz="2000" baseline="30000" dirty="0">
                <a:solidFill>
                  <a:schemeClr val="tx1"/>
                </a:solidFill>
              </a:rPr>
              <a:t>1</a:t>
            </a:r>
            <a:r>
              <a:rPr lang="en-US" sz="2000" dirty="0">
                <a:solidFill>
                  <a:schemeClr val="tx1"/>
                </a:solidFill>
              </a:rPr>
              <a:t>, M., Radin</a:t>
            </a:r>
            <a:r>
              <a:rPr lang="en-US" sz="2000" baseline="30000" dirty="0">
                <a:solidFill>
                  <a:schemeClr val="tx1"/>
                </a:solidFill>
              </a:rPr>
              <a:t>1</a:t>
            </a:r>
            <a:r>
              <a:rPr lang="en-US" sz="2000" dirty="0">
                <a:solidFill>
                  <a:schemeClr val="tx1"/>
                </a:solidFill>
              </a:rPr>
              <a:t>, E., Saito</a:t>
            </a:r>
            <a:r>
              <a:rPr lang="en-US" sz="2000" baseline="30000" dirty="0">
                <a:solidFill>
                  <a:schemeClr val="tx1"/>
                </a:solidFill>
              </a:rPr>
              <a:t>1</a:t>
            </a:r>
            <a:r>
              <a:rPr lang="en-US" sz="2000" dirty="0">
                <a:solidFill>
                  <a:schemeClr val="tx1"/>
                </a:solidFill>
              </a:rPr>
              <a:t>, S., Sachathep</a:t>
            </a:r>
            <a:r>
              <a:rPr lang="en-US" sz="2000" baseline="30000" dirty="0">
                <a:solidFill>
                  <a:schemeClr val="tx1"/>
                </a:solidFill>
              </a:rPr>
              <a:t>1</a:t>
            </a:r>
            <a:r>
              <a:rPr lang="en-US" sz="2000" dirty="0">
                <a:solidFill>
                  <a:schemeClr val="tx1"/>
                </a:solidFill>
              </a:rPr>
              <a:t>, K., Manjengwa</a:t>
            </a:r>
            <a:r>
              <a:rPr lang="en-US" sz="2000" baseline="30000" dirty="0">
                <a:solidFill>
                  <a:schemeClr val="tx1"/>
                </a:solidFill>
              </a:rPr>
              <a:t>1</a:t>
            </a:r>
            <a:r>
              <a:rPr lang="en-US" sz="2000" dirty="0">
                <a:solidFill>
                  <a:schemeClr val="tx1"/>
                </a:solidFill>
              </a:rPr>
              <a:t>, J., Balachandra</a:t>
            </a:r>
            <a:r>
              <a:rPr lang="en-US" sz="2000" baseline="30000" dirty="0">
                <a:solidFill>
                  <a:schemeClr val="tx1"/>
                </a:solidFill>
              </a:rPr>
              <a:t>2</a:t>
            </a:r>
            <a:r>
              <a:rPr lang="en-US" sz="2000" dirty="0">
                <a:solidFill>
                  <a:schemeClr val="tx1"/>
                </a:solidFill>
              </a:rPr>
              <a:t>, S., Low</a:t>
            </a:r>
            <a:r>
              <a:rPr lang="en-US" sz="2000" baseline="30000" dirty="0">
                <a:solidFill>
                  <a:schemeClr val="tx1"/>
                </a:solidFill>
              </a:rPr>
              <a:t>1</a:t>
            </a:r>
            <a:r>
              <a:rPr lang="en-US" sz="2000" dirty="0">
                <a:solidFill>
                  <a:schemeClr val="tx1"/>
                </a:solidFill>
              </a:rPr>
              <a:t>, A., Duong</a:t>
            </a:r>
            <a:r>
              <a:rPr lang="en-US" sz="2000" baseline="30000" dirty="0">
                <a:solidFill>
                  <a:schemeClr val="tx1"/>
                </a:solidFill>
              </a:rPr>
              <a:t>1</a:t>
            </a:r>
            <a:r>
              <a:rPr lang="en-US" sz="2000" dirty="0">
                <a:solidFill>
                  <a:schemeClr val="tx1"/>
                </a:solidFill>
              </a:rPr>
              <a:t>, Y., Jonnalagadda</a:t>
            </a:r>
            <a:r>
              <a:rPr lang="en-US" sz="2000" baseline="30000" dirty="0">
                <a:solidFill>
                  <a:schemeClr val="tx1"/>
                </a:solidFill>
              </a:rPr>
              <a:t>2</a:t>
            </a:r>
            <a:r>
              <a:rPr lang="en-US" sz="2000" dirty="0">
                <a:solidFill>
                  <a:schemeClr val="tx1"/>
                </a:solidFill>
              </a:rPr>
              <a:t>, S., Patel</a:t>
            </a:r>
            <a:r>
              <a:rPr lang="en-US" sz="2000" baseline="30000" dirty="0">
                <a:solidFill>
                  <a:schemeClr val="tx1"/>
                </a:solidFill>
              </a:rPr>
              <a:t>2</a:t>
            </a:r>
            <a:r>
              <a:rPr lang="en-US" sz="2000" dirty="0">
                <a:solidFill>
                  <a:schemeClr val="tx1"/>
                </a:solidFill>
              </a:rPr>
              <a:t>, H., Voetsch</a:t>
            </a:r>
            <a:r>
              <a:rPr lang="en-US" sz="2000" baseline="30000" dirty="0">
                <a:solidFill>
                  <a:schemeClr val="tx1"/>
                </a:solidFill>
              </a:rPr>
              <a:t>2</a:t>
            </a:r>
            <a:r>
              <a:rPr lang="en-US" sz="2000" dirty="0">
                <a:solidFill>
                  <a:schemeClr val="tx1"/>
                </a:solidFill>
              </a:rPr>
              <a:t>, A., Hladik</a:t>
            </a:r>
            <a:r>
              <a:rPr lang="en-US" sz="2000" baseline="30000" dirty="0">
                <a:solidFill>
                  <a:schemeClr val="tx1"/>
                </a:solidFill>
              </a:rPr>
              <a:t>2</a:t>
            </a:r>
            <a:r>
              <a:rPr lang="en-US" sz="2000" dirty="0">
                <a:solidFill>
                  <a:schemeClr val="tx1"/>
                </a:solidFill>
              </a:rPr>
              <a:t>, W., Hakim</a:t>
            </a:r>
            <a:r>
              <a:rPr lang="en-US" sz="2000" baseline="30000" dirty="0">
                <a:solidFill>
                  <a:schemeClr val="tx1"/>
                </a:solidFill>
              </a:rPr>
              <a:t>2</a:t>
            </a:r>
            <a:r>
              <a:rPr lang="en-US" sz="2000" dirty="0">
                <a:solidFill>
                  <a:schemeClr val="tx1"/>
                </a:solidFill>
              </a:rPr>
              <a:t>, A., Ahmed</a:t>
            </a:r>
            <a:r>
              <a:rPr lang="en-US" sz="2000" baseline="30000" dirty="0">
                <a:solidFill>
                  <a:schemeClr val="tx1"/>
                </a:solidFill>
              </a:rPr>
              <a:t>1</a:t>
            </a:r>
            <a:r>
              <a:rPr lang="en-US" sz="2000" dirty="0">
                <a:solidFill>
                  <a:schemeClr val="tx1"/>
                </a:solidFill>
              </a:rPr>
              <a:t>, N., Musuka</a:t>
            </a:r>
            <a:r>
              <a:rPr lang="en-US" sz="2000" baseline="30000" dirty="0">
                <a:solidFill>
                  <a:schemeClr val="tx1"/>
                </a:solidFill>
              </a:rPr>
              <a:t>1</a:t>
            </a:r>
            <a:r>
              <a:rPr lang="en-US" sz="2000" dirty="0">
                <a:solidFill>
                  <a:schemeClr val="tx1"/>
                </a:solidFill>
              </a:rPr>
              <a:t>, G., </a:t>
            </a:r>
            <a:r>
              <a:rPr lang="en-US" sz="2000" dirty="0" err="1">
                <a:solidFill>
                  <a:schemeClr val="tx1"/>
                </a:solidFill>
              </a:rPr>
              <a:t>Tippett</a:t>
            </a:r>
            <a:r>
              <a:rPr lang="en-US" sz="2000" dirty="0">
                <a:solidFill>
                  <a:schemeClr val="tx1"/>
                </a:solidFill>
              </a:rPr>
              <a:t> Barr</a:t>
            </a:r>
            <a:r>
              <a:rPr lang="en-US" sz="2000" baseline="30000" dirty="0">
                <a:solidFill>
                  <a:schemeClr val="tx1"/>
                </a:solidFill>
              </a:rPr>
              <a:t>2</a:t>
            </a:r>
            <a:r>
              <a:rPr lang="en-US" sz="2000" dirty="0">
                <a:solidFill>
                  <a:schemeClr val="tx1"/>
                </a:solidFill>
              </a:rPr>
              <a:t>, B., Wadonda-Kabondo</a:t>
            </a:r>
            <a:r>
              <a:rPr lang="en-US" sz="2000" baseline="30000" dirty="0">
                <a:solidFill>
                  <a:schemeClr val="tx1"/>
                </a:solidFill>
              </a:rPr>
              <a:t>2</a:t>
            </a:r>
            <a:r>
              <a:rPr lang="en-US" sz="2000" dirty="0">
                <a:solidFill>
                  <a:schemeClr val="tx1"/>
                </a:solidFill>
              </a:rPr>
              <a:t>, N. W., Auld</a:t>
            </a:r>
            <a:r>
              <a:rPr lang="en-US" sz="2000" baseline="30000" dirty="0">
                <a:solidFill>
                  <a:schemeClr val="tx1"/>
                </a:solidFill>
              </a:rPr>
              <a:t>2</a:t>
            </a:r>
            <a:r>
              <a:rPr lang="en-US" sz="2000" dirty="0">
                <a:solidFill>
                  <a:schemeClr val="tx1"/>
                </a:solidFill>
              </a:rPr>
              <a:t>, A., Jahn</a:t>
            </a:r>
            <a:r>
              <a:rPr lang="en-US" sz="2000" baseline="30000" dirty="0">
                <a:solidFill>
                  <a:schemeClr val="tx1"/>
                </a:solidFill>
              </a:rPr>
              <a:t>2</a:t>
            </a:r>
            <a:r>
              <a:rPr lang="en-US" sz="2000" dirty="0">
                <a:solidFill>
                  <a:schemeClr val="tx1"/>
                </a:solidFill>
              </a:rPr>
              <a:t>, A., Williams</a:t>
            </a:r>
            <a:r>
              <a:rPr lang="en-US" sz="2000" baseline="30000" dirty="0">
                <a:solidFill>
                  <a:schemeClr val="tx1"/>
                </a:solidFill>
              </a:rPr>
              <a:t>2</a:t>
            </a:r>
            <a:r>
              <a:rPr lang="en-US" sz="2000" dirty="0">
                <a:solidFill>
                  <a:schemeClr val="tx1"/>
                </a:solidFill>
              </a:rPr>
              <a:t>, D., Barradas</a:t>
            </a:r>
            <a:r>
              <a:rPr lang="en-US" sz="2000" baseline="30000" dirty="0">
                <a:solidFill>
                  <a:schemeClr val="tx1"/>
                </a:solidFill>
              </a:rPr>
              <a:t>2</a:t>
            </a:r>
            <a:r>
              <a:rPr lang="en-US" sz="2000" dirty="0">
                <a:solidFill>
                  <a:schemeClr val="tx1"/>
                </a:solidFill>
              </a:rPr>
              <a:t>, D., Payne</a:t>
            </a:r>
            <a:r>
              <a:rPr lang="en-US" sz="2000" baseline="30000" dirty="0">
                <a:solidFill>
                  <a:schemeClr val="tx1"/>
                </a:solidFill>
              </a:rPr>
              <a:t>2</a:t>
            </a:r>
            <a:r>
              <a:rPr lang="en-US" sz="2000" dirty="0">
                <a:solidFill>
                  <a:schemeClr val="tx1"/>
                </a:solidFill>
              </a:rPr>
              <a:t>, D., Bello</a:t>
            </a:r>
            <a:r>
              <a:rPr lang="en-US" sz="2000" baseline="30000" dirty="0">
                <a:solidFill>
                  <a:schemeClr val="tx1"/>
                </a:solidFill>
              </a:rPr>
              <a:t>3</a:t>
            </a:r>
            <a:r>
              <a:rPr lang="en-US" sz="2000" dirty="0">
                <a:solidFill>
                  <a:schemeClr val="tx1"/>
                </a:solidFill>
              </a:rPr>
              <a:t>, G., Mugurungi</a:t>
            </a:r>
            <a:r>
              <a:rPr lang="en-US" sz="2000" baseline="30000" dirty="0">
                <a:solidFill>
                  <a:schemeClr val="tx1"/>
                </a:solidFill>
              </a:rPr>
              <a:t>4</a:t>
            </a:r>
            <a:r>
              <a:rPr lang="en-US" sz="2000" dirty="0">
                <a:solidFill>
                  <a:schemeClr val="tx1"/>
                </a:solidFill>
              </a:rPr>
              <a:t>, O., Parekh</a:t>
            </a:r>
            <a:r>
              <a:rPr lang="en-US" sz="2000" baseline="30000" dirty="0">
                <a:solidFill>
                  <a:schemeClr val="tx1"/>
                </a:solidFill>
              </a:rPr>
              <a:t>2</a:t>
            </a:r>
            <a:r>
              <a:rPr lang="en-US" sz="2000" dirty="0">
                <a:solidFill>
                  <a:schemeClr val="tx1"/>
                </a:solidFill>
              </a:rPr>
              <a:t>, B., Hoos</a:t>
            </a:r>
            <a:r>
              <a:rPr lang="en-US" sz="2000" baseline="30000" dirty="0">
                <a:solidFill>
                  <a:schemeClr val="tx1"/>
                </a:solidFill>
              </a:rPr>
              <a:t>1</a:t>
            </a:r>
            <a:r>
              <a:rPr lang="en-US" sz="2000" dirty="0">
                <a:solidFill>
                  <a:schemeClr val="tx1"/>
                </a:solidFill>
              </a:rPr>
              <a:t>, D., Justman</a:t>
            </a:r>
            <a:r>
              <a:rPr lang="en-US" sz="2000" baseline="30000" dirty="0">
                <a:solidFill>
                  <a:schemeClr val="tx1"/>
                </a:solidFill>
              </a:rPr>
              <a:t>1</a:t>
            </a:r>
            <a:r>
              <a:rPr lang="en-US" sz="2000" dirty="0">
                <a:solidFill>
                  <a:schemeClr val="tx1"/>
                </a:solidFill>
              </a:rPr>
              <a:t>, J</a:t>
            </a:r>
            <a:r>
              <a:rPr lang="en-US" sz="2200" dirty="0">
                <a:solidFill>
                  <a:schemeClr val="tx1"/>
                </a:solidFill>
              </a:rPr>
              <a:t>. </a:t>
            </a:r>
          </a:p>
        </p:txBody>
      </p:sp>
      <p:sp>
        <p:nvSpPr>
          <p:cNvPr id="4" name="Rectangle 3"/>
          <p:cNvSpPr/>
          <p:nvPr/>
        </p:nvSpPr>
        <p:spPr>
          <a:xfrm>
            <a:off x="948490" y="4714587"/>
            <a:ext cx="10287000" cy="584775"/>
          </a:xfrm>
          <a:prstGeom prst="rect">
            <a:avLst/>
          </a:prstGeom>
        </p:spPr>
        <p:txBody>
          <a:bodyPr wrap="square">
            <a:spAutoFit/>
          </a:bodyPr>
          <a:lstStyle/>
          <a:p>
            <a:r>
              <a:rPr lang="en-US"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 ICAP at Columbia University; </a:t>
            </a:r>
            <a:r>
              <a:rPr lang="en-US" sz="16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a:t>
            </a:r>
            <a:r>
              <a:rPr lang="en-US"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U.S. Centers for Disease Control and Prevention (CDC); </a:t>
            </a:r>
            <a:r>
              <a:rPr lang="en-US" sz="16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3</a:t>
            </a:r>
            <a:r>
              <a:rPr lang="en-US"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ITECH-Malawi; 4</a:t>
            </a:r>
            <a:r>
              <a:rPr lang="en-US"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Zimbabwe Ministry of Health and Child Care</a:t>
            </a:r>
            <a:endParaRPr lang="en-US" sz="1600" dirty="0">
              <a:solidFill>
                <a:schemeClr val="bg1">
                  <a:lumMod val="50000"/>
                </a:schemeClr>
              </a:solidFill>
            </a:endParaRPr>
          </a:p>
        </p:txBody>
      </p:sp>
    </p:spTree>
    <p:extLst>
      <p:ext uri="{BB962C8B-B14F-4D97-AF65-F5344CB8AC3E}">
        <p14:creationId xmlns:p14="http://schemas.microsoft.com/office/powerpoint/2010/main" val="2874607718"/>
      </p:ext>
    </p:extLst>
  </p:cSld>
  <p:clrMapOvr>
    <a:masterClrMapping/>
  </p:clrMapOvr>
  <mc:AlternateContent xmlns:mc="http://schemas.openxmlformats.org/markup-compatibility/2006" xmlns:p14="http://schemas.microsoft.com/office/powerpoint/2010/main">
    <mc:Choice Requires="p14">
      <p:transition spd="slow" p14:dur="2000" advTm="24207"/>
    </mc:Choice>
    <mc:Fallback xmlns="">
      <p:transition spd="slow" advTm="2420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Viral Load Aggregate Measures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Population VL:</a:t>
            </a:r>
            <a:r>
              <a:rPr lang="en-US" dirty="0"/>
              <a:t> the arithmetic mean of </a:t>
            </a:r>
            <a:r>
              <a:rPr lang="en-US" dirty="0" smtClean="0"/>
              <a:t>log</a:t>
            </a:r>
            <a:r>
              <a:rPr lang="en-US" baseline="-25000" dirty="0" smtClean="0"/>
              <a:t>10</a:t>
            </a:r>
            <a:r>
              <a:rPr lang="en-US" dirty="0" smtClean="0"/>
              <a:t> </a:t>
            </a:r>
            <a:r>
              <a:rPr lang="en-US" dirty="0"/>
              <a:t>VL in all PLHIV in the EA, irrespective of whether they were aware of HIV </a:t>
            </a:r>
            <a:r>
              <a:rPr lang="en-US" dirty="0" smtClean="0"/>
              <a:t>status</a:t>
            </a:r>
          </a:p>
          <a:p>
            <a:pPr lvl="0"/>
            <a:endParaRPr lang="en-US" dirty="0"/>
          </a:p>
          <a:p>
            <a:pPr lvl="0"/>
            <a:r>
              <a:rPr lang="en-US" b="1" dirty="0"/>
              <a:t>Unaware VL</a:t>
            </a:r>
            <a:r>
              <a:rPr lang="en-US" dirty="0"/>
              <a:t>: the arithmetic mean of log</a:t>
            </a:r>
            <a:r>
              <a:rPr lang="en-US" baseline="-25000" dirty="0"/>
              <a:t>10</a:t>
            </a:r>
            <a:r>
              <a:rPr lang="en-US" dirty="0"/>
              <a:t> VL in individuals with HIV in an EA unaware of their HIV </a:t>
            </a:r>
            <a:r>
              <a:rPr lang="en-US" dirty="0" smtClean="0"/>
              <a:t>status</a:t>
            </a:r>
          </a:p>
          <a:p>
            <a:pPr lvl="0"/>
            <a:endParaRPr lang="en-US" dirty="0"/>
          </a:p>
          <a:p>
            <a:pPr lvl="0"/>
            <a:r>
              <a:rPr lang="en-US" b="1" dirty="0"/>
              <a:t>In-care VL</a:t>
            </a:r>
            <a:r>
              <a:rPr lang="en-US" dirty="0"/>
              <a:t>: the arithmetic mean of log</a:t>
            </a:r>
            <a:r>
              <a:rPr lang="en-US" baseline="-25000" dirty="0"/>
              <a:t>10</a:t>
            </a:r>
            <a:r>
              <a:rPr lang="en-US" dirty="0"/>
              <a:t> VL of all HIV-positive persons </a:t>
            </a:r>
            <a:r>
              <a:rPr lang="en-US" dirty="0" smtClean="0"/>
              <a:t>in-care</a:t>
            </a:r>
          </a:p>
          <a:p>
            <a:pPr lvl="0"/>
            <a:endParaRPr lang="en-US" dirty="0"/>
          </a:p>
          <a:p>
            <a:pPr lvl="0"/>
            <a:r>
              <a:rPr lang="en-US" b="1" dirty="0"/>
              <a:t>Prevalence of viremia</a:t>
            </a:r>
            <a:r>
              <a:rPr lang="en-US" dirty="0"/>
              <a:t>: the prevalence of individuals with HIV in the EA with HIV RNA &gt;1000 c/mL .</a:t>
            </a:r>
          </a:p>
          <a:p>
            <a:endParaRPr lang="en-US" dirty="0"/>
          </a:p>
        </p:txBody>
      </p:sp>
    </p:spTree>
    <p:extLst>
      <p:ext uri="{BB962C8B-B14F-4D97-AF65-F5344CB8AC3E}">
        <p14:creationId xmlns:p14="http://schemas.microsoft.com/office/powerpoint/2010/main" val="315183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7175171"/>
              </p:ext>
            </p:extLst>
          </p:nvPr>
        </p:nvGraphicFramePr>
        <p:xfrm>
          <a:off x="609600" y="1600200"/>
          <a:ext cx="10972800" cy="4936966"/>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xmlns="" val="2199516861"/>
                    </a:ext>
                  </a:extLst>
                </a:gridCol>
                <a:gridCol w="2895600">
                  <a:extLst>
                    <a:ext uri="{9D8B030D-6E8A-4147-A177-3AD203B41FA5}">
                      <a16:colId xmlns:a16="http://schemas.microsoft.com/office/drawing/2014/main" xmlns="" val="3379711240"/>
                    </a:ext>
                  </a:extLst>
                </a:gridCol>
              </a:tblGrid>
              <a:tr h="630293">
                <a:tc>
                  <a:txBody>
                    <a:bodyPr/>
                    <a:lstStyle/>
                    <a:p>
                      <a:r>
                        <a:rPr lang="en-US" sz="2400" dirty="0" smtClean="0"/>
                        <a:t> </a:t>
                      </a:r>
                      <a:endParaRPr lang="en-US" sz="2400" dirty="0"/>
                    </a:p>
                  </a:txBody>
                  <a:tcPr anchor="ctr"/>
                </a:tc>
                <a:tc>
                  <a:txBody>
                    <a:bodyPr/>
                    <a:lstStyle/>
                    <a:p>
                      <a:pPr algn="ctr"/>
                      <a:r>
                        <a:rPr lang="en-US" sz="2400" dirty="0" smtClean="0"/>
                        <a:t> Median (IQR)</a:t>
                      </a:r>
                      <a:endParaRPr lang="en-US" sz="2400" dirty="0"/>
                    </a:p>
                  </a:txBody>
                  <a:tcPr anchor="ctr"/>
                </a:tc>
                <a:extLst>
                  <a:ext uri="{0D108BD9-81ED-4DB2-BD59-A6C34878D82A}">
                    <a16:rowId xmlns:a16="http://schemas.microsoft.com/office/drawing/2014/main" xmlns="" val="1354584236"/>
                  </a:ext>
                </a:extLst>
              </a:tr>
              <a:tr h="658987">
                <a:tc>
                  <a:txBody>
                    <a:bodyPr/>
                    <a:lstStyle/>
                    <a:p>
                      <a:pPr algn="l" fontAlgn="b"/>
                      <a:r>
                        <a:rPr lang="en-US" sz="2400" b="0" i="0" u="none" strike="noStrike" dirty="0" smtClean="0">
                          <a:solidFill>
                            <a:srgbClr val="000000"/>
                          </a:solidFill>
                          <a:effectLst/>
                          <a:latin typeface="+mn-lt"/>
                        </a:rPr>
                        <a:t>Median </a:t>
                      </a:r>
                      <a:r>
                        <a:rPr lang="en-US" sz="2400" b="0" i="0" u="none" strike="noStrike" dirty="0">
                          <a:solidFill>
                            <a:srgbClr val="000000"/>
                          </a:solidFill>
                          <a:effectLst/>
                          <a:latin typeface="+mn-lt"/>
                        </a:rPr>
                        <a:t>age of the female </a:t>
                      </a:r>
                      <a:r>
                        <a:rPr lang="en-US" sz="2400" b="0" i="0" u="none" strike="noStrike" dirty="0" smtClean="0">
                          <a:solidFill>
                            <a:srgbClr val="000000"/>
                          </a:solidFill>
                          <a:effectLst/>
                          <a:latin typeface="+mn-lt"/>
                        </a:rPr>
                        <a:t>population at the EA</a:t>
                      </a:r>
                      <a:endParaRPr lang="en-US" sz="2400" b="0" i="0" u="none" strike="noStrike" dirty="0">
                        <a:solidFill>
                          <a:srgbClr val="000000"/>
                        </a:solidFill>
                        <a:effectLst/>
                        <a:latin typeface="+mn-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31.0   (29-33)</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1059114767"/>
                  </a:ext>
                </a:extLst>
              </a:tr>
              <a:tr h="601664">
                <a:tc>
                  <a:txBody>
                    <a:bodyPr/>
                    <a:lstStyle/>
                    <a:p>
                      <a:pPr algn="l" fontAlgn="b"/>
                      <a:r>
                        <a:rPr lang="en-US" sz="2400" b="0" i="0" u="none" strike="noStrike" dirty="0" smtClean="0">
                          <a:solidFill>
                            <a:srgbClr val="000000"/>
                          </a:solidFill>
                          <a:effectLst/>
                          <a:latin typeface="+mn-lt"/>
                        </a:rPr>
                        <a:t>Median </a:t>
                      </a:r>
                      <a:r>
                        <a:rPr lang="en-US" sz="2400" b="0" i="0" u="none" strike="noStrike" dirty="0">
                          <a:solidFill>
                            <a:srgbClr val="000000"/>
                          </a:solidFill>
                          <a:effectLst/>
                          <a:latin typeface="+mn-lt"/>
                        </a:rPr>
                        <a:t>age of the male </a:t>
                      </a:r>
                      <a:r>
                        <a:rPr lang="en-US" sz="2400" b="0" i="0" u="none" strike="noStrike" dirty="0" smtClean="0">
                          <a:solidFill>
                            <a:srgbClr val="000000"/>
                          </a:solidFill>
                          <a:effectLst/>
                          <a:latin typeface="+mn-lt"/>
                        </a:rPr>
                        <a:t>population at the EA</a:t>
                      </a:r>
                      <a:endParaRPr lang="en-US" sz="2400" b="0" i="0" u="none" strike="noStrike" dirty="0">
                        <a:solidFill>
                          <a:srgbClr val="000000"/>
                        </a:solidFill>
                        <a:effectLst/>
                        <a:latin typeface="+mn-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30.7   (29-33)</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225254955"/>
                  </a:ext>
                </a:extLst>
              </a:tr>
              <a:tr h="702010">
                <a:tc>
                  <a:txBody>
                    <a:bodyPr/>
                    <a:lstStyle/>
                    <a:p>
                      <a:pPr algn="l" fontAlgn="b"/>
                      <a:r>
                        <a:rPr lang="en-US" sz="2400" b="0" i="0" u="none" strike="noStrike" dirty="0">
                          <a:solidFill>
                            <a:srgbClr val="000000"/>
                          </a:solidFill>
                          <a:effectLst/>
                          <a:latin typeface="+mn-lt"/>
                        </a:rPr>
                        <a:t>Proportion of people ever tested HIV at the EA</a:t>
                      </a:r>
                    </a:p>
                  </a:txBody>
                  <a:tcPr marL="9525" marR="9525" marT="9525" marB="0" anchor="ctr"/>
                </a:tc>
                <a:tc>
                  <a:txBody>
                    <a:bodyPr/>
                    <a:lstStyle/>
                    <a:p>
                      <a:pPr algn="ctr" fontAlgn="b"/>
                      <a:r>
                        <a:rPr lang="en-US" sz="2400" b="0" i="0" u="none" strike="noStrike" kern="1200" dirty="0">
                          <a:solidFill>
                            <a:srgbClr val="000000"/>
                          </a:solidFill>
                          <a:effectLst/>
                          <a:latin typeface="+mn-lt"/>
                          <a:ea typeface="+mn-ea"/>
                          <a:cs typeface="+mn-cs"/>
                        </a:rPr>
                        <a:t>77</a:t>
                      </a:r>
                      <a:r>
                        <a:rPr lang="en-US" sz="2400" b="0" i="0" u="none" strike="noStrike" kern="1200" dirty="0" smtClean="0">
                          <a:solidFill>
                            <a:srgbClr val="000000"/>
                          </a:solidFill>
                          <a:effectLst/>
                          <a:latin typeface="+mn-lt"/>
                          <a:ea typeface="+mn-ea"/>
                          <a:cs typeface="+mn-cs"/>
                        </a:rPr>
                        <a:t>%   (71-82)</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1585096444"/>
                  </a:ext>
                </a:extLst>
              </a:tr>
              <a:tr h="587270">
                <a:tc>
                  <a:txBody>
                    <a:bodyPr/>
                    <a:lstStyle/>
                    <a:p>
                      <a:pPr algn="l" fontAlgn="b"/>
                      <a:r>
                        <a:rPr lang="en-US" sz="2400" b="0" i="0" u="none" strike="noStrike" dirty="0">
                          <a:solidFill>
                            <a:srgbClr val="000000"/>
                          </a:solidFill>
                          <a:effectLst/>
                          <a:latin typeface="+mn-lt"/>
                        </a:rPr>
                        <a:t>HIV prevalence at the EA</a:t>
                      </a:r>
                    </a:p>
                  </a:txBody>
                  <a:tcPr marL="9525" marR="9525" marT="9525" marB="0" anchor="ctr"/>
                </a:tc>
                <a:tc>
                  <a:txBody>
                    <a:bodyPr/>
                    <a:lstStyle/>
                    <a:p>
                      <a:pPr algn="ctr" fontAlgn="b"/>
                      <a:r>
                        <a:rPr lang="en-US" sz="2400" b="0" i="0" u="none" strike="noStrike" kern="1200" dirty="0">
                          <a:solidFill>
                            <a:srgbClr val="000000"/>
                          </a:solidFill>
                          <a:effectLst/>
                          <a:latin typeface="+mn-lt"/>
                          <a:ea typeface="+mn-ea"/>
                          <a:cs typeface="+mn-cs"/>
                        </a:rPr>
                        <a:t>14</a:t>
                      </a:r>
                      <a:r>
                        <a:rPr lang="en-US" sz="2400" b="0" i="0" u="none" strike="noStrike" kern="1200" dirty="0" smtClean="0">
                          <a:solidFill>
                            <a:srgbClr val="000000"/>
                          </a:solidFill>
                          <a:effectLst/>
                          <a:latin typeface="+mn-lt"/>
                          <a:ea typeface="+mn-ea"/>
                          <a:cs typeface="+mn-cs"/>
                        </a:rPr>
                        <a:t>%   (9-20)</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900496451"/>
                  </a:ext>
                </a:extLst>
              </a:tr>
              <a:tr h="675101">
                <a:tc>
                  <a:txBody>
                    <a:bodyPr/>
                    <a:lstStyle/>
                    <a:p>
                      <a:pPr algn="l" fontAlgn="b"/>
                      <a:r>
                        <a:rPr lang="en-US" sz="2400" b="0" i="0" u="none" strike="noStrike" dirty="0">
                          <a:solidFill>
                            <a:srgbClr val="000000"/>
                          </a:solidFill>
                          <a:effectLst/>
                          <a:latin typeface="+mn-lt"/>
                        </a:rPr>
                        <a:t>Prevalence of awareness of HIV </a:t>
                      </a:r>
                      <a:r>
                        <a:rPr lang="en-US" sz="2400" b="0" i="0" u="none" strike="noStrike" dirty="0" smtClean="0">
                          <a:solidFill>
                            <a:srgbClr val="000000"/>
                          </a:solidFill>
                          <a:effectLst/>
                          <a:latin typeface="+mn-lt"/>
                        </a:rPr>
                        <a:t>status among</a:t>
                      </a:r>
                      <a:r>
                        <a:rPr lang="en-US" sz="2400" b="0" i="0" u="none" strike="noStrike" baseline="0" dirty="0" smtClean="0">
                          <a:solidFill>
                            <a:srgbClr val="000000"/>
                          </a:solidFill>
                          <a:effectLst/>
                          <a:latin typeface="+mn-lt"/>
                        </a:rPr>
                        <a:t> PLHIV</a:t>
                      </a:r>
                      <a:endParaRPr lang="en-US" sz="2400" b="0" i="0" u="none" strike="noStrike" dirty="0">
                        <a:solidFill>
                          <a:srgbClr val="000000"/>
                        </a:solidFill>
                        <a:effectLst/>
                        <a:latin typeface="+mn-lt"/>
                      </a:endParaRPr>
                    </a:p>
                  </a:txBody>
                  <a:tcPr marL="9525" marR="9525" marT="9525" marB="0" anchor="ctr"/>
                </a:tc>
                <a:tc>
                  <a:txBody>
                    <a:bodyPr/>
                    <a:lstStyle/>
                    <a:p>
                      <a:pPr algn="ctr" fontAlgn="b"/>
                      <a:r>
                        <a:rPr lang="en-US" sz="2400" b="0" i="0" u="none" strike="noStrike" kern="1200" dirty="0">
                          <a:solidFill>
                            <a:srgbClr val="000000"/>
                          </a:solidFill>
                          <a:effectLst/>
                          <a:latin typeface="+mn-lt"/>
                          <a:ea typeface="+mn-ea"/>
                          <a:cs typeface="+mn-cs"/>
                        </a:rPr>
                        <a:t>75</a:t>
                      </a:r>
                      <a:r>
                        <a:rPr lang="en-US" sz="2400" b="0" i="0" u="none" strike="noStrike" kern="1200" dirty="0" smtClean="0">
                          <a:solidFill>
                            <a:srgbClr val="000000"/>
                          </a:solidFill>
                          <a:effectLst/>
                          <a:latin typeface="+mn-lt"/>
                          <a:ea typeface="+mn-ea"/>
                          <a:cs typeface="+mn-cs"/>
                        </a:rPr>
                        <a:t>%   (57-91)</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4208081292"/>
                  </a:ext>
                </a:extLst>
              </a:tr>
              <a:tr h="564275">
                <a:tc>
                  <a:txBody>
                    <a:bodyPr/>
                    <a:lstStyle/>
                    <a:p>
                      <a:pPr algn="l" fontAlgn="b"/>
                      <a:r>
                        <a:rPr lang="en-US" sz="2400" b="0" i="0" u="none" strike="noStrike" dirty="0">
                          <a:solidFill>
                            <a:srgbClr val="000000"/>
                          </a:solidFill>
                          <a:effectLst/>
                          <a:latin typeface="+mn-lt"/>
                        </a:rPr>
                        <a:t>ART </a:t>
                      </a:r>
                      <a:r>
                        <a:rPr lang="en-US" sz="2400" b="0" i="0" u="none" strike="noStrike" dirty="0" smtClean="0">
                          <a:solidFill>
                            <a:srgbClr val="000000"/>
                          </a:solidFill>
                          <a:effectLst/>
                          <a:latin typeface="+mn-lt"/>
                        </a:rPr>
                        <a:t>coverage among PLHIV</a:t>
                      </a:r>
                      <a:endParaRPr lang="en-US" sz="2400" b="0" i="0" u="none" strike="noStrike" dirty="0">
                        <a:solidFill>
                          <a:srgbClr val="000000"/>
                        </a:solidFill>
                        <a:effectLst/>
                        <a:latin typeface="+mn-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67%   (50-72)</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3058161132"/>
                  </a:ext>
                </a:extLst>
              </a:tr>
              <a:tr h="517366">
                <a:tc>
                  <a:txBody>
                    <a:bodyPr/>
                    <a:lstStyle/>
                    <a:p>
                      <a:pPr algn="l" fontAlgn="b"/>
                      <a:r>
                        <a:rPr lang="en-US" sz="2400" b="0" i="0" u="none" strike="noStrike" dirty="0">
                          <a:solidFill>
                            <a:srgbClr val="000000"/>
                          </a:solidFill>
                          <a:effectLst/>
                          <a:latin typeface="+mn-lt"/>
                        </a:rPr>
                        <a:t>Prevalence of </a:t>
                      </a:r>
                      <a:r>
                        <a:rPr lang="en-US" sz="2400" b="0" i="0" u="none" strike="noStrike" dirty="0" smtClean="0">
                          <a:solidFill>
                            <a:srgbClr val="000000"/>
                          </a:solidFill>
                          <a:effectLst/>
                          <a:latin typeface="+mn-lt"/>
                        </a:rPr>
                        <a:t>VLS among</a:t>
                      </a:r>
                      <a:r>
                        <a:rPr lang="en-US" sz="2400" b="0" i="0" u="none" strike="noStrike" baseline="0" dirty="0" smtClean="0">
                          <a:solidFill>
                            <a:srgbClr val="000000"/>
                          </a:solidFill>
                          <a:effectLst/>
                          <a:latin typeface="+mn-lt"/>
                        </a:rPr>
                        <a:t> PLHIV</a:t>
                      </a:r>
                      <a:endParaRPr lang="en-US" sz="2400" b="0" i="0" u="none" strike="noStrike" dirty="0">
                        <a:solidFill>
                          <a:srgbClr val="000000"/>
                        </a:solidFill>
                        <a:effectLst/>
                        <a:latin typeface="+mn-lt"/>
                      </a:endParaRPr>
                    </a:p>
                  </a:txBody>
                  <a:tcPr marL="9525" marR="9525" marT="9525" marB="0" anchor="ctr"/>
                </a:tc>
                <a:tc>
                  <a:txBody>
                    <a:bodyPr/>
                    <a:lstStyle/>
                    <a:p>
                      <a:pPr algn="ctr" fontAlgn="b"/>
                      <a:r>
                        <a:rPr lang="en-US" sz="2400" b="0" i="0" u="none" strike="noStrike" kern="1200" dirty="0">
                          <a:solidFill>
                            <a:srgbClr val="000000"/>
                          </a:solidFill>
                          <a:effectLst/>
                          <a:latin typeface="+mn-lt"/>
                          <a:ea typeface="+mn-ea"/>
                          <a:cs typeface="+mn-cs"/>
                        </a:rPr>
                        <a:t>67</a:t>
                      </a:r>
                      <a:r>
                        <a:rPr lang="en-US" sz="2400" b="0" i="0" u="none" strike="noStrike" kern="1200" dirty="0" smtClean="0">
                          <a:solidFill>
                            <a:srgbClr val="000000"/>
                          </a:solidFill>
                          <a:effectLst/>
                          <a:latin typeface="+mn-lt"/>
                          <a:ea typeface="+mn-ea"/>
                          <a:cs typeface="+mn-cs"/>
                        </a:rPr>
                        <a:t>%   (50-83)</a:t>
                      </a:r>
                      <a:endParaRPr lang="en-US" sz="24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xmlns="" val="3718574818"/>
                  </a:ext>
                </a:extLst>
              </a:tr>
            </a:tbl>
          </a:graphicData>
        </a:graphic>
      </p:graphicFrame>
    </p:spTree>
    <p:extLst>
      <p:ext uri="{BB962C8B-B14F-4D97-AF65-F5344CB8AC3E}">
        <p14:creationId xmlns:p14="http://schemas.microsoft.com/office/powerpoint/2010/main" val="103486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Load Measures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6699028"/>
              </p:ext>
            </p:extLst>
          </p:nvPr>
        </p:nvGraphicFramePr>
        <p:xfrm>
          <a:off x="609600" y="1676401"/>
          <a:ext cx="10972800" cy="4571998"/>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xmlns="" val="3192866349"/>
                    </a:ext>
                  </a:extLst>
                </a:gridCol>
                <a:gridCol w="1371600">
                  <a:extLst>
                    <a:ext uri="{9D8B030D-6E8A-4147-A177-3AD203B41FA5}">
                      <a16:colId xmlns:a16="http://schemas.microsoft.com/office/drawing/2014/main" xmlns="" val="3183056342"/>
                    </a:ext>
                  </a:extLst>
                </a:gridCol>
                <a:gridCol w="1524000">
                  <a:extLst>
                    <a:ext uri="{9D8B030D-6E8A-4147-A177-3AD203B41FA5}">
                      <a16:colId xmlns:a16="http://schemas.microsoft.com/office/drawing/2014/main" xmlns="" val="859378117"/>
                    </a:ext>
                  </a:extLst>
                </a:gridCol>
                <a:gridCol w="2133600">
                  <a:extLst>
                    <a:ext uri="{9D8B030D-6E8A-4147-A177-3AD203B41FA5}">
                      <a16:colId xmlns:a16="http://schemas.microsoft.com/office/drawing/2014/main" xmlns="" val="243087200"/>
                    </a:ext>
                  </a:extLst>
                </a:gridCol>
              </a:tblGrid>
              <a:tr h="1067394">
                <a:tc>
                  <a:txBody>
                    <a:bodyPr/>
                    <a:lstStyle/>
                    <a:p>
                      <a:endParaRPr lang="en-US" sz="2400" dirty="0"/>
                    </a:p>
                  </a:txBody>
                  <a:tcPr/>
                </a:tc>
                <a:tc>
                  <a:txBody>
                    <a:bodyPr/>
                    <a:lstStyle/>
                    <a:p>
                      <a:pPr algn="ctr" fontAlgn="b"/>
                      <a:r>
                        <a:rPr lang="en-US" sz="2400" b="1" i="0" u="none" strike="noStrike" dirty="0">
                          <a:solidFill>
                            <a:schemeClr val="bg1"/>
                          </a:solidFill>
                          <a:effectLst/>
                          <a:latin typeface="+mn-lt"/>
                        </a:rPr>
                        <a:t>Mean</a:t>
                      </a:r>
                    </a:p>
                  </a:txBody>
                  <a:tcPr marL="9525" marR="9525" marT="9525" marB="0" anchor="ctr"/>
                </a:tc>
                <a:tc>
                  <a:txBody>
                    <a:bodyPr/>
                    <a:lstStyle/>
                    <a:p>
                      <a:pPr algn="ctr" fontAlgn="b"/>
                      <a:r>
                        <a:rPr lang="en-US" sz="2400" b="1" i="0" u="none" strike="noStrike" dirty="0">
                          <a:solidFill>
                            <a:schemeClr val="bg1"/>
                          </a:solidFill>
                          <a:effectLst/>
                          <a:latin typeface="+mn-lt"/>
                        </a:rPr>
                        <a:t>Std. Err.</a:t>
                      </a:r>
                    </a:p>
                  </a:txBody>
                  <a:tcPr marL="9525" marR="9525" marT="9525" marB="0" anchor="ctr"/>
                </a:tc>
                <a:tc>
                  <a:txBody>
                    <a:bodyPr/>
                    <a:lstStyle/>
                    <a:p>
                      <a:pPr algn="ctr" fontAlgn="b"/>
                      <a:r>
                        <a:rPr lang="en-US" sz="2400" b="1" i="0" u="none" strike="noStrike" dirty="0">
                          <a:solidFill>
                            <a:schemeClr val="bg1"/>
                          </a:solidFill>
                          <a:effectLst/>
                          <a:latin typeface="+mn-lt"/>
                        </a:rPr>
                        <a:t>[95% </a:t>
                      </a:r>
                      <a:r>
                        <a:rPr lang="en-US" sz="2400" b="1" i="0" u="none" strike="noStrike" dirty="0" smtClean="0">
                          <a:solidFill>
                            <a:schemeClr val="bg1"/>
                          </a:solidFill>
                          <a:effectLst/>
                          <a:latin typeface="+mn-lt"/>
                        </a:rPr>
                        <a:t>CI]</a:t>
                      </a:r>
                      <a:endParaRPr lang="en-US" sz="2400" b="1"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xmlns="" val="996278408"/>
                  </a:ext>
                </a:extLst>
              </a:tr>
              <a:tr h="876151">
                <a:tc>
                  <a:txBody>
                    <a:bodyPr/>
                    <a:lstStyle/>
                    <a:p>
                      <a:pPr algn="l" fontAlgn="b"/>
                      <a:r>
                        <a:rPr lang="en-US" sz="2400" b="0" i="0" u="none" strike="noStrike" dirty="0">
                          <a:solidFill>
                            <a:srgbClr val="000000"/>
                          </a:solidFill>
                          <a:effectLst/>
                          <a:latin typeface="Calibri" panose="020F0502020204030204" pitchFamily="34" charset="0"/>
                        </a:rPr>
                        <a:t>Mean </a:t>
                      </a:r>
                      <a:r>
                        <a:rPr lang="en-US" sz="2400" b="0" i="0" u="none" strike="noStrike" dirty="0" smtClean="0">
                          <a:solidFill>
                            <a:srgbClr val="000000"/>
                          </a:solidFill>
                          <a:effectLst/>
                          <a:latin typeface="Calibri" panose="020F0502020204030204" pitchFamily="34" charset="0"/>
                        </a:rPr>
                        <a:t>log</a:t>
                      </a:r>
                      <a:r>
                        <a:rPr lang="en-US" sz="1400" b="0" i="0" u="none" strike="noStrike" dirty="0" smtClean="0">
                          <a:solidFill>
                            <a:srgbClr val="000000"/>
                          </a:solidFill>
                          <a:effectLst/>
                          <a:latin typeface="Calibri" panose="020F0502020204030204" pitchFamily="34" charset="0"/>
                        </a:rPr>
                        <a:t>10</a:t>
                      </a:r>
                      <a:r>
                        <a:rPr lang="en-US" sz="2400" b="0" i="0" u="none" strike="noStrike" dirty="0" smtClean="0">
                          <a:solidFill>
                            <a:srgbClr val="000000"/>
                          </a:solidFill>
                          <a:effectLst/>
                          <a:latin typeface="Calibri" panose="020F0502020204030204" pitchFamily="34" charset="0"/>
                        </a:rPr>
                        <a:t> </a:t>
                      </a:r>
                      <a:r>
                        <a:rPr lang="en-US" sz="2400" b="0" i="0" u="none" strike="noStrike" dirty="0">
                          <a:solidFill>
                            <a:srgbClr val="000000"/>
                          </a:solidFill>
                          <a:effectLst/>
                          <a:latin typeface="Calibri" panose="020F0502020204030204" pitchFamily="34" charset="0"/>
                        </a:rPr>
                        <a:t>VL of those on ART</a:t>
                      </a: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0.66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0.03</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panose="020F0502020204030204" pitchFamily="34" charset="0"/>
                        </a:rPr>
                        <a:t>0.61 - 0.71</a:t>
                      </a:r>
                    </a:p>
                  </a:txBody>
                  <a:tcPr marL="9525" marR="9525" marT="9525" marB="0" anchor="ctr"/>
                </a:tc>
                <a:extLst>
                  <a:ext uri="{0D108BD9-81ED-4DB2-BD59-A6C34878D82A}">
                    <a16:rowId xmlns:a16="http://schemas.microsoft.com/office/drawing/2014/main" xmlns="" val="4115526630"/>
                  </a:ext>
                </a:extLst>
              </a:tr>
              <a:tr h="876151">
                <a:tc>
                  <a:txBody>
                    <a:bodyPr/>
                    <a:lstStyle/>
                    <a:p>
                      <a:pPr algn="l" fontAlgn="b"/>
                      <a:r>
                        <a:rPr lang="en-US" sz="2400" b="0" i="0" u="none" strike="noStrike" dirty="0" smtClean="0">
                          <a:solidFill>
                            <a:srgbClr val="000000"/>
                          </a:solidFill>
                          <a:effectLst/>
                          <a:latin typeface="Calibri" panose="020F0502020204030204" pitchFamily="34" charset="0"/>
                        </a:rPr>
                        <a:t>Mean log</a:t>
                      </a:r>
                      <a:r>
                        <a:rPr lang="en-US" sz="1400" b="0" i="0" u="none" strike="noStrike" dirty="0" smtClean="0">
                          <a:solidFill>
                            <a:srgbClr val="000000"/>
                          </a:solidFill>
                          <a:effectLst/>
                          <a:latin typeface="Calibri" panose="020F0502020204030204" pitchFamily="34" charset="0"/>
                        </a:rPr>
                        <a:t>10</a:t>
                      </a:r>
                      <a:r>
                        <a:rPr lang="en-US" sz="2400" b="0" i="0" u="none" strike="noStrike" dirty="0" smtClean="0">
                          <a:solidFill>
                            <a:srgbClr val="000000"/>
                          </a:solidFill>
                          <a:effectLst/>
                          <a:latin typeface="Calibri" panose="020F0502020204030204" pitchFamily="34" charset="0"/>
                        </a:rPr>
                        <a:t> VL </a:t>
                      </a:r>
                      <a:r>
                        <a:rPr lang="en-US" sz="2400" b="0" i="0" u="none" strike="noStrike" dirty="0">
                          <a:solidFill>
                            <a:srgbClr val="000000"/>
                          </a:solidFill>
                          <a:effectLst/>
                          <a:latin typeface="Calibri" panose="020F0502020204030204" pitchFamily="34" charset="0"/>
                        </a:rPr>
                        <a:t>of those unaware of HIV status</a:t>
                      </a: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2.66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0.06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panose="020F0502020204030204" pitchFamily="34" charset="0"/>
                        </a:rPr>
                        <a:t>2.43 –</a:t>
                      </a:r>
                      <a:r>
                        <a:rPr lang="en-US" sz="2400" b="0" i="0" u="none" strike="noStrike" baseline="0" dirty="0" smtClean="0">
                          <a:solidFill>
                            <a:srgbClr val="000000"/>
                          </a:solidFill>
                          <a:effectLst/>
                          <a:latin typeface="Calibri" panose="020F0502020204030204" pitchFamily="34" charset="0"/>
                        </a:rPr>
                        <a:t> </a:t>
                      </a:r>
                      <a:r>
                        <a:rPr lang="en-US" sz="2400" b="0" i="0" u="none" strike="noStrike" dirty="0" smtClean="0">
                          <a:solidFill>
                            <a:srgbClr val="000000"/>
                          </a:solidFill>
                          <a:effectLst/>
                          <a:latin typeface="Calibri" panose="020F0502020204030204" pitchFamily="34" charset="0"/>
                        </a:rPr>
                        <a:t>2.69</a:t>
                      </a:r>
                    </a:p>
                  </a:txBody>
                  <a:tcPr marL="9525" marR="9525" marT="9525" marB="0" anchor="ctr"/>
                </a:tc>
                <a:extLst>
                  <a:ext uri="{0D108BD9-81ED-4DB2-BD59-A6C34878D82A}">
                    <a16:rowId xmlns:a16="http://schemas.microsoft.com/office/drawing/2014/main" xmlns="" val="2008524143"/>
                  </a:ext>
                </a:extLst>
              </a:tr>
              <a:tr h="876151">
                <a:tc>
                  <a:txBody>
                    <a:bodyPr/>
                    <a:lstStyle/>
                    <a:p>
                      <a:pPr algn="l" fontAlgn="b"/>
                      <a:r>
                        <a:rPr lang="en-US" sz="2400" b="0" i="0" u="none" strike="noStrike" dirty="0" smtClean="0">
                          <a:solidFill>
                            <a:srgbClr val="000000"/>
                          </a:solidFill>
                          <a:effectLst/>
                          <a:latin typeface="Calibri" panose="020F0502020204030204" pitchFamily="34" charset="0"/>
                        </a:rPr>
                        <a:t>Mean log</a:t>
                      </a:r>
                      <a:r>
                        <a:rPr lang="en-US" sz="1400" b="0" i="0" u="none" strike="noStrike" dirty="0" smtClean="0">
                          <a:solidFill>
                            <a:srgbClr val="000000"/>
                          </a:solidFill>
                          <a:effectLst/>
                          <a:latin typeface="Calibri" panose="020F0502020204030204" pitchFamily="34" charset="0"/>
                        </a:rPr>
                        <a:t>10</a:t>
                      </a:r>
                      <a:r>
                        <a:rPr lang="en-US" sz="2400" b="0" i="0" u="none" strike="noStrike"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 </a:t>
                      </a:r>
                      <a:r>
                        <a:rPr lang="en-US" sz="2400" b="0" i="0" u="none" strike="noStrike" dirty="0" smtClean="0">
                          <a:solidFill>
                            <a:srgbClr val="000000"/>
                          </a:solidFill>
                          <a:effectLst/>
                          <a:latin typeface="Calibri" panose="020F0502020204030204" pitchFamily="34" charset="0"/>
                        </a:rPr>
                        <a:t>Population VL</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1.88</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0" i="0" u="none" strike="noStrike">
                          <a:solidFill>
                            <a:srgbClr val="000000"/>
                          </a:solidFill>
                          <a:effectLst/>
                          <a:latin typeface="Calibri" panose="020F0502020204030204" pitchFamily="34" charset="0"/>
                        </a:rPr>
                        <a:t>0.04</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panose="020F0502020204030204" pitchFamily="34" charset="0"/>
                        </a:rPr>
                        <a:t>1.79 – 1.97</a:t>
                      </a:r>
                    </a:p>
                  </a:txBody>
                  <a:tcPr marL="9525" marR="9525" marT="9525" marB="0" anchor="ctr"/>
                </a:tc>
                <a:extLst>
                  <a:ext uri="{0D108BD9-81ED-4DB2-BD59-A6C34878D82A}">
                    <a16:rowId xmlns:a16="http://schemas.microsoft.com/office/drawing/2014/main" xmlns="" val="826468533"/>
                  </a:ext>
                </a:extLst>
              </a:tr>
              <a:tr h="876151">
                <a:tc>
                  <a:txBody>
                    <a:bodyPr/>
                    <a:lstStyle/>
                    <a:p>
                      <a:pPr algn="l" fontAlgn="b"/>
                      <a:r>
                        <a:rPr lang="en-US" sz="2400" b="0" i="0" u="none" strike="noStrike" dirty="0">
                          <a:solidFill>
                            <a:srgbClr val="000000"/>
                          </a:solidFill>
                          <a:effectLst/>
                          <a:latin typeface="Calibri" panose="020F0502020204030204" pitchFamily="34" charset="0"/>
                        </a:rPr>
                        <a:t>Prevalence of viremia </a:t>
                      </a:r>
                      <a:r>
                        <a:rPr lang="en-US" sz="2400" b="0" i="0" u="none" strike="noStrike" dirty="0" smtClean="0">
                          <a:solidFill>
                            <a:srgbClr val="000000"/>
                          </a:solidFill>
                          <a:effectLst/>
                          <a:latin typeface="Calibri" panose="020F0502020204030204" pitchFamily="34" charset="0"/>
                        </a:rPr>
                        <a:t>&gt;</a:t>
                      </a:r>
                      <a:r>
                        <a:rPr lang="en-US" sz="2400" b="0" i="0" u="none" strike="noStrike" baseline="0" dirty="0" smtClean="0">
                          <a:solidFill>
                            <a:srgbClr val="000000"/>
                          </a:solidFill>
                          <a:effectLst/>
                          <a:latin typeface="Calibri" panose="020F0502020204030204" pitchFamily="34" charset="0"/>
                        </a:rPr>
                        <a:t> </a:t>
                      </a:r>
                      <a:r>
                        <a:rPr lang="en-US" sz="2400" b="0" i="0" u="none" strike="noStrike" dirty="0" smtClean="0">
                          <a:solidFill>
                            <a:srgbClr val="000000"/>
                          </a:solidFill>
                          <a:effectLst/>
                          <a:latin typeface="Calibri" panose="020F0502020204030204" pitchFamily="34" charset="0"/>
                        </a:rPr>
                        <a:t>1000 </a:t>
                      </a:r>
                      <a:r>
                        <a:rPr lang="en-US" sz="2400" b="0" i="0" u="none" strike="noStrike" dirty="0">
                          <a:solidFill>
                            <a:srgbClr val="000000"/>
                          </a:solidFill>
                          <a:effectLst/>
                          <a:latin typeface="Calibri" panose="020F0502020204030204" pitchFamily="34" charset="0"/>
                        </a:rPr>
                        <a:t>c/mL</a:t>
                      </a: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36%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0.06</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0" i="0" u="none" strike="noStrike" dirty="0" smtClean="0">
                          <a:solidFill>
                            <a:srgbClr val="000000"/>
                          </a:solidFill>
                          <a:effectLst/>
                          <a:latin typeface="Calibri" panose="020F0502020204030204" pitchFamily="34" charset="0"/>
                        </a:rPr>
                        <a:t>35 - 37</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09699858"/>
                  </a:ext>
                </a:extLst>
              </a:tr>
            </a:tbl>
          </a:graphicData>
        </a:graphic>
      </p:graphicFrame>
    </p:spTree>
    <p:extLst>
      <p:ext uri="{BB962C8B-B14F-4D97-AF65-F5344CB8AC3E}">
        <p14:creationId xmlns:p14="http://schemas.microsoft.com/office/powerpoint/2010/main" val="58067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Correlation Between PVL/Unaware VL and A Recent HIV Case</a:t>
            </a:r>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2589538" y="1417639"/>
            <a:ext cx="7481984" cy="5440362"/>
          </a:xfrm>
          <a:prstGeom prst="rect">
            <a:avLst/>
          </a:prstGeom>
        </p:spPr>
      </p:pic>
    </p:spTree>
    <p:extLst>
      <p:ext uri="{BB962C8B-B14F-4D97-AF65-F5344CB8AC3E}">
        <p14:creationId xmlns:p14="http://schemas.microsoft.com/office/powerpoint/2010/main" val="27714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Correlation </a:t>
            </a:r>
            <a:r>
              <a:rPr lang="en-US" dirty="0" smtClean="0"/>
              <a:t>Between 90-90-90 Indicators </a:t>
            </a:r>
            <a:r>
              <a:rPr lang="en-US" dirty="0"/>
              <a:t>and </a:t>
            </a:r>
            <a:r>
              <a:rPr lang="en-US" dirty="0" smtClean="0"/>
              <a:t>A Recent </a:t>
            </a:r>
            <a:r>
              <a:rPr lang="en-US" dirty="0"/>
              <a:t>HIV </a:t>
            </a:r>
            <a:r>
              <a:rPr lang="en-US" dirty="0" smtClean="0"/>
              <a:t>Case</a:t>
            </a:r>
            <a:endParaRPr lang="en-US" dirty="0"/>
          </a:p>
        </p:txBody>
      </p:sp>
      <p:pic>
        <p:nvPicPr>
          <p:cNvPr id="4" name="Content Placeholder 5"/>
          <p:cNvPicPr>
            <a:picLocks noGrp="1" noChangeAspect="1"/>
          </p:cNvPicPr>
          <p:nvPr>
            <p:ph idx="1"/>
          </p:nvPr>
        </p:nvPicPr>
        <p:blipFill>
          <a:blip r:embed="rId3"/>
          <a:stretch>
            <a:fillRect/>
          </a:stretch>
        </p:blipFill>
        <p:spPr>
          <a:xfrm>
            <a:off x="1977306" y="1417638"/>
            <a:ext cx="7481983" cy="5440362"/>
          </a:xfrm>
          <a:prstGeom prst="rect">
            <a:avLst/>
          </a:prstGeom>
        </p:spPr>
      </p:pic>
    </p:spTree>
    <p:extLst>
      <p:ext uri="{BB962C8B-B14F-4D97-AF65-F5344CB8AC3E}">
        <p14:creationId xmlns:p14="http://schemas.microsoft.com/office/powerpoint/2010/main" val="554588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p:txBody>
          <a:bodyPr/>
          <a:lstStyle/>
          <a:p>
            <a:r>
              <a:rPr lang="en-US" dirty="0"/>
              <a:t>Half a log higher in the mean log of PVL increases the predicted probability of having a new HIV case by 13%</a:t>
            </a:r>
          </a:p>
          <a:p>
            <a:endParaRPr lang="en-US" dirty="0"/>
          </a:p>
          <a:p>
            <a:r>
              <a:rPr lang="en-US" dirty="0"/>
              <a:t>When prevalence of VLS rises from 40% to 60%, the predicted probability of new HIV infection </a:t>
            </a:r>
            <a:r>
              <a:rPr lang="en-US" dirty="0" smtClean="0"/>
              <a:t>at enumeration area level drops </a:t>
            </a:r>
            <a:r>
              <a:rPr lang="en-US" dirty="0"/>
              <a:t>by 26%. </a:t>
            </a:r>
          </a:p>
          <a:p>
            <a:endParaRPr lang="en-US" dirty="0"/>
          </a:p>
        </p:txBody>
      </p:sp>
    </p:spTree>
    <p:extLst>
      <p:ext uri="{BB962C8B-B14F-4D97-AF65-F5344CB8AC3E}">
        <p14:creationId xmlns:p14="http://schemas.microsoft.com/office/powerpoint/2010/main" val="2772191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We found a strong association between PVL and VLS prevalence with recent HIV-1 infection at the EA level in three southern African countries with generalized HIV epidemics. </a:t>
            </a:r>
          </a:p>
          <a:p>
            <a:endParaRPr lang="en-US" dirty="0"/>
          </a:p>
          <a:p>
            <a:r>
              <a:rPr lang="en-US" dirty="0"/>
              <a:t>These results suggest expanding and maintaining high levels of VLS may be key to HIV epidemic control in these three countries. </a:t>
            </a:r>
          </a:p>
        </p:txBody>
      </p:sp>
    </p:spTree>
    <p:extLst>
      <p:ext uri="{BB962C8B-B14F-4D97-AF65-F5344CB8AC3E}">
        <p14:creationId xmlns:p14="http://schemas.microsoft.com/office/powerpoint/2010/main" val="429418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381001"/>
            <a:ext cx="10972800" cy="1016000"/>
          </a:xfrm>
        </p:spPr>
        <p:txBody>
          <a:bodyPr>
            <a:normAutofit/>
          </a:bodyPr>
          <a:lstStyle/>
          <a:p>
            <a:r>
              <a:rPr lang="en-US" dirty="0" smtClean="0">
                <a:latin typeface="Arial Narrow" panose="020B0606020202030204" pitchFamily="34" charset="0"/>
                <a:cs typeface="Arial" panose="020B0604020202020204" pitchFamily="34" charset="0"/>
              </a:rPr>
              <a:t>Acknowledgements</a:t>
            </a:r>
            <a:endParaRPr lang="en-US" dirty="0">
              <a:latin typeface="Arial Narrow" panose="020B0606020202030204" pitchFamily="34" charset="0"/>
              <a:cs typeface="Arial" panose="020B0604020202020204" pitchFamily="34" charset="0"/>
            </a:endParaRPr>
          </a:p>
        </p:txBody>
      </p:sp>
      <p:sp>
        <p:nvSpPr>
          <p:cNvPr id="5" name="Content Placeholder 4"/>
          <p:cNvSpPr>
            <a:spLocks noGrp="1"/>
          </p:cNvSpPr>
          <p:nvPr>
            <p:ph idx="1"/>
          </p:nvPr>
        </p:nvSpPr>
        <p:spPr>
          <a:xfrm>
            <a:off x="304801" y="1467200"/>
            <a:ext cx="11776751" cy="3587400"/>
          </a:xfrm>
        </p:spPr>
        <p:txBody>
          <a:bodyPr numCol="7">
            <a:normAutofit fontScale="62500" lnSpcReduction="20000"/>
          </a:bodyPr>
          <a:lstStyle/>
          <a:p>
            <a:pPr marL="0" indent="0">
              <a:spcBef>
                <a:spcPts val="0"/>
              </a:spcBef>
              <a:buNone/>
            </a:pPr>
            <a:r>
              <a:rPr lang="en-US" sz="1400" b="1" dirty="0">
                <a:latin typeface="Arial Narrow" panose="020B0606020202030204" pitchFamily="34" charset="0"/>
                <a:cs typeface="Arial" panose="020B0604020202020204" pitchFamily="34" charset="0"/>
              </a:rPr>
              <a:t>CDC - Malawi</a:t>
            </a:r>
          </a:p>
          <a:p>
            <a:pPr marL="0" indent="0">
              <a:spcBef>
                <a:spcPts val="0"/>
              </a:spcBef>
              <a:buNone/>
            </a:pPr>
            <a:r>
              <a:rPr lang="en-US" sz="1400" dirty="0">
                <a:latin typeface="Arial Narrow" panose="020B0606020202030204" pitchFamily="34" charset="0"/>
                <a:cs typeface="Arial" panose="020B0604020202020204" pitchFamily="34" charset="0"/>
              </a:rPr>
              <a:t>Andrew Auld</a:t>
            </a:r>
          </a:p>
          <a:p>
            <a:pPr marL="0" indent="0">
              <a:spcBef>
                <a:spcPts val="0"/>
              </a:spcBef>
              <a:buNone/>
            </a:pPr>
            <a:r>
              <a:rPr lang="en-US" sz="1400" dirty="0">
                <a:latin typeface="Arial Narrow" panose="020B0606020202030204" pitchFamily="34" charset="0"/>
                <a:cs typeface="Arial" panose="020B0604020202020204" pitchFamily="34" charset="0"/>
              </a:rPr>
              <a:t>Geoffrey Chipungu</a:t>
            </a:r>
          </a:p>
          <a:p>
            <a:pPr marL="0" indent="0">
              <a:spcBef>
                <a:spcPts val="0"/>
              </a:spcBef>
              <a:buNone/>
            </a:pPr>
            <a:r>
              <a:rPr lang="en-US" sz="1400" dirty="0">
                <a:latin typeface="Arial Narrow" panose="020B0606020202030204" pitchFamily="34" charset="0"/>
                <a:cs typeface="Arial" panose="020B0604020202020204" pitchFamily="34" charset="0"/>
              </a:rPr>
              <a:t>Evelyn Kim</a:t>
            </a:r>
          </a:p>
          <a:p>
            <a:pPr marL="0" indent="0">
              <a:spcBef>
                <a:spcPts val="0"/>
              </a:spcBef>
              <a:buNone/>
            </a:pPr>
            <a:r>
              <a:rPr lang="en-US" sz="1400" dirty="0">
                <a:latin typeface="Arial Narrow" panose="020B0606020202030204" pitchFamily="34" charset="0"/>
                <a:cs typeface="Arial" panose="020B0604020202020204" pitchFamily="34" charset="0"/>
              </a:rPr>
              <a:t>Danielle Payne  </a:t>
            </a:r>
          </a:p>
          <a:p>
            <a:pPr marL="0" indent="0">
              <a:spcBef>
                <a:spcPts val="0"/>
              </a:spcBef>
              <a:buNone/>
            </a:pPr>
            <a:r>
              <a:rPr lang="en-US" sz="1400" dirty="0">
                <a:latin typeface="Arial Narrow" panose="020B0606020202030204" pitchFamily="34" charset="0"/>
                <a:cs typeface="Arial" panose="020B0604020202020204" pitchFamily="34" charset="0"/>
              </a:rPr>
              <a:t>Nellie Wadonda-Kabondo           </a:t>
            </a:r>
          </a:p>
          <a:p>
            <a:pPr marL="0" indent="0">
              <a:spcBef>
                <a:spcPts val="0"/>
              </a:spcBef>
              <a:buNone/>
            </a:pPr>
            <a:r>
              <a:rPr lang="en-US" sz="1400" dirty="0">
                <a:latin typeface="Arial Narrow" panose="020B0606020202030204" pitchFamily="34" charset="0"/>
                <a:cs typeface="Arial" panose="020B0604020202020204" pitchFamily="34" charset="0"/>
              </a:rPr>
              <a:t>Christine West  </a:t>
            </a:r>
          </a:p>
          <a:p>
            <a:pPr marL="0" indent="0">
              <a:spcBef>
                <a:spcPts val="0"/>
              </a:spcBef>
              <a:buNone/>
            </a:pPr>
            <a:endParaRPr lang="en-US" sz="1400" dirty="0">
              <a:latin typeface="Arial Narrow" panose="020B0606020202030204" pitchFamily="34" charset="0"/>
              <a:cs typeface="Arial" panose="020B0604020202020204" pitchFamily="34" charset="0"/>
            </a:endParaRPr>
          </a:p>
          <a:p>
            <a:pPr marL="0" indent="0">
              <a:spcBef>
                <a:spcPts val="0"/>
              </a:spcBef>
              <a:buNone/>
            </a:pPr>
            <a:r>
              <a:rPr lang="en-US" sz="1400" b="1" dirty="0">
                <a:latin typeface="Arial Narrow" panose="020B0606020202030204" pitchFamily="34" charset="0"/>
                <a:cs typeface="Arial" panose="020B0604020202020204" pitchFamily="34" charset="0"/>
              </a:rPr>
              <a:t>CDC-Zimbabwe</a:t>
            </a:r>
          </a:p>
          <a:p>
            <a:pPr marL="0" indent="0">
              <a:spcBef>
                <a:spcPts val="0"/>
              </a:spcBef>
              <a:buNone/>
            </a:pPr>
            <a:r>
              <a:rPr lang="en-US" sz="1400" dirty="0">
                <a:latin typeface="Arial Narrow" panose="020B0606020202030204" pitchFamily="34" charset="0"/>
                <a:cs typeface="Arial" panose="020B0604020202020204" pitchFamily="34" charset="0"/>
              </a:rPr>
              <a:t>Beth Barr</a:t>
            </a:r>
          </a:p>
          <a:p>
            <a:pPr marL="0" indent="0">
              <a:spcBef>
                <a:spcPts val="0"/>
              </a:spcBef>
              <a:buNone/>
            </a:pPr>
            <a:r>
              <a:rPr lang="en-US" sz="1400" dirty="0">
                <a:latin typeface="Arial Narrow" panose="020B0606020202030204" pitchFamily="34" charset="0"/>
                <a:cs typeface="Arial" panose="020B0604020202020204" pitchFamily="34" charset="0"/>
              </a:rPr>
              <a:t>Elizabeth Gonese</a:t>
            </a:r>
          </a:p>
          <a:p>
            <a:pPr marL="0" indent="0">
              <a:spcBef>
                <a:spcPts val="0"/>
              </a:spcBef>
              <a:buNone/>
            </a:pPr>
            <a:r>
              <a:rPr lang="en-US" sz="1400" dirty="0">
                <a:latin typeface="Arial Narrow" panose="020B0606020202030204" pitchFamily="34" charset="0"/>
                <a:cs typeface="Arial" panose="020B0604020202020204" pitchFamily="34" charset="0"/>
              </a:rPr>
              <a:t>Amy Herman-Roloff       </a:t>
            </a:r>
          </a:p>
          <a:p>
            <a:pPr marL="0" indent="0">
              <a:spcBef>
                <a:spcPts val="0"/>
              </a:spcBef>
              <a:buNone/>
            </a:pPr>
            <a:r>
              <a:rPr lang="en-US" sz="1400" dirty="0">
                <a:latin typeface="Arial Narrow" panose="020B0606020202030204" pitchFamily="34" charset="0"/>
                <a:cs typeface="Arial" panose="020B0604020202020204" pitchFamily="34" charset="0"/>
              </a:rPr>
              <a:t>Evonne (Amaka) Nwankwo-Igomu          </a:t>
            </a:r>
          </a:p>
          <a:p>
            <a:pPr marL="0" indent="0">
              <a:spcBef>
                <a:spcPts val="0"/>
              </a:spcBef>
              <a:buNone/>
            </a:pPr>
            <a:r>
              <a:rPr lang="en-US" sz="1400" dirty="0">
                <a:latin typeface="Arial Narrow" panose="020B0606020202030204" pitchFamily="34" charset="0"/>
                <a:cs typeface="Arial" panose="020B0604020202020204" pitchFamily="34" charset="0"/>
              </a:rPr>
              <a:t>Sheetal Patel</a:t>
            </a:r>
          </a:p>
          <a:p>
            <a:pPr marL="0" indent="0">
              <a:spcBef>
                <a:spcPts val="0"/>
              </a:spcBef>
              <a:buNone/>
            </a:pPr>
            <a:r>
              <a:rPr lang="en-US" sz="1400" dirty="0">
                <a:latin typeface="Arial Narrow" panose="020B0606020202030204" pitchFamily="34" charset="0"/>
                <a:cs typeface="Arial" panose="020B0604020202020204" pitchFamily="34" charset="0"/>
              </a:rPr>
              <a:t>Leala Ruangtragool                         </a:t>
            </a:r>
          </a:p>
          <a:p>
            <a:pPr marL="0" indent="0">
              <a:spcBef>
                <a:spcPts val="0"/>
              </a:spcBef>
              <a:buNone/>
            </a:pPr>
            <a:r>
              <a:rPr lang="en-US" sz="1400" dirty="0">
                <a:latin typeface="Arial Narrow" panose="020B0606020202030204" pitchFamily="34" charset="0"/>
                <a:cs typeface="Arial" panose="020B0604020202020204" pitchFamily="34" charset="0"/>
              </a:rPr>
              <a:t>Norah Sukutayi Vere</a:t>
            </a:r>
          </a:p>
          <a:p>
            <a:pPr marL="0" indent="0">
              <a:spcBef>
                <a:spcPts val="0"/>
              </a:spcBef>
              <a:buNone/>
            </a:pPr>
            <a:endParaRPr lang="en-US" sz="1400" dirty="0">
              <a:latin typeface="Arial Narrow" panose="020B0606020202030204" pitchFamily="34" charset="0"/>
              <a:cs typeface="Arial" panose="020B0604020202020204" pitchFamily="34" charset="0"/>
            </a:endParaRPr>
          </a:p>
          <a:p>
            <a:pPr marL="0" indent="0">
              <a:spcBef>
                <a:spcPts val="0"/>
              </a:spcBef>
              <a:buNone/>
            </a:pPr>
            <a:r>
              <a:rPr lang="en-US" sz="1400" b="1" dirty="0">
                <a:latin typeface="Arial Narrow" panose="020B0606020202030204" pitchFamily="34" charset="0"/>
                <a:cs typeface="Arial" panose="020B0604020202020204" pitchFamily="34" charset="0"/>
              </a:rPr>
              <a:t>CDC-Zambia </a:t>
            </a:r>
          </a:p>
          <a:p>
            <a:pPr marL="0" indent="0">
              <a:spcBef>
                <a:spcPts val="0"/>
              </a:spcBef>
              <a:buNone/>
            </a:pPr>
            <a:r>
              <a:rPr lang="en-US" sz="1400" dirty="0">
                <a:latin typeface="Arial Narrow" panose="020B0606020202030204" pitchFamily="34" charset="0"/>
                <a:cs typeface="Arial" panose="020B0604020202020204" pitchFamily="34" charset="0"/>
              </a:rPr>
              <a:t>Danielle Barradas </a:t>
            </a:r>
          </a:p>
          <a:p>
            <a:pPr marL="0" indent="0">
              <a:spcBef>
                <a:spcPts val="0"/>
              </a:spcBef>
              <a:buNone/>
            </a:pPr>
            <a:r>
              <a:rPr lang="en-US" sz="1400" dirty="0">
                <a:latin typeface="Arial Narrow" panose="020B0606020202030204" pitchFamily="34" charset="0"/>
                <a:cs typeface="Arial" panose="020B0604020202020204" pitchFamily="34" charset="0"/>
              </a:rPr>
              <a:t>Haotian Cai         </a:t>
            </a:r>
          </a:p>
          <a:p>
            <a:pPr marL="0" indent="0">
              <a:spcBef>
                <a:spcPts val="0"/>
              </a:spcBef>
              <a:buNone/>
            </a:pPr>
            <a:r>
              <a:rPr lang="en-US" sz="1400" dirty="0">
                <a:latin typeface="Arial Narrow" panose="020B0606020202030204" pitchFamily="34" charset="0"/>
                <a:cs typeface="Arial" panose="020B0604020202020204" pitchFamily="34" charset="0"/>
              </a:rPr>
              <a:t>Sarah Guagliardo</a:t>
            </a:r>
          </a:p>
          <a:p>
            <a:pPr marL="0" indent="0">
              <a:spcBef>
                <a:spcPts val="0"/>
              </a:spcBef>
              <a:buNone/>
            </a:pPr>
            <a:r>
              <a:rPr lang="en-US" sz="1400" dirty="0">
                <a:latin typeface="Arial Narrow" panose="020B0606020202030204" pitchFamily="34" charset="0"/>
                <a:cs typeface="Arial" panose="020B0604020202020204" pitchFamily="34" charset="0"/>
              </a:rPr>
              <a:t>Sundeep Gupta                </a:t>
            </a:r>
          </a:p>
          <a:p>
            <a:pPr marL="0" indent="0">
              <a:spcBef>
                <a:spcPts val="0"/>
              </a:spcBef>
              <a:buNone/>
            </a:pPr>
            <a:r>
              <a:rPr lang="en-US" sz="1400" dirty="0">
                <a:latin typeface="Arial Narrow" panose="020B0606020202030204" pitchFamily="34" charset="0"/>
                <a:cs typeface="Arial" panose="020B0604020202020204" pitchFamily="34" charset="0"/>
              </a:rPr>
              <a:t>Kathy Hageman                </a:t>
            </a:r>
          </a:p>
          <a:p>
            <a:pPr marL="0" indent="0">
              <a:spcBef>
                <a:spcPts val="0"/>
              </a:spcBef>
              <a:buNone/>
            </a:pPr>
            <a:r>
              <a:rPr lang="en-US" sz="1400" dirty="0">
                <a:latin typeface="Arial Narrow" panose="020B0606020202030204" pitchFamily="34" charset="0"/>
                <a:cs typeface="Arial" panose="020B0604020202020204" pitchFamily="34" charset="0"/>
              </a:rPr>
              <a:t>Stanley Kamocha            </a:t>
            </a:r>
          </a:p>
          <a:p>
            <a:pPr marL="0" indent="0">
              <a:spcBef>
                <a:spcPts val="0"/>
              </a:spcBef>
              <a:buNone/>
            </a:pPr>
            <a:r>
              <a:rPr lang="en-US" sz="1400" dirty="0">
                <a:latin typeface="Arial Narrow" panose="020B0606020202030204" pitchFamily="34" charset="0"/>
                <a:cs typeface="Arial" panose="020B0604020202020204" pitchFamily="34" charset="0"/>
              </a:rPr>
              <a:t>Clement Ndongmo         </a:t>
            </a:r>
          </a:p>
          <a:p>
            <a:pPr marL="0" indent="0">
              <a:spcBef>
                <a:spcPts val="0"/>
              </a:spcBef>
              <a:buNone/>
            </a:pPr>
            <a:r>
              <a:rPr lang="en-US" sz="1400" dirty="0">
                <a:latin typeface="Arial Narrow" panose="020B0606020202030204" pitchFamily="34" charset="0"/>
                <a:cs typeface="Arial" panose="020B0604020202020204" pitchFamily="34" charset="0"/>
              </a:rPr>
              <a:t>Margaret Riggs</a:t>
            </a:r>
          </a:p>
          <a:p>
            <a:pPr marL="0" indent="0">
              <a:spcBef>
                <a:spcPts val="0"/>
              </a:spcBef>
              <a:buNone/>
            </a:pPr>
            <a:endParaRPr lang="en-US" sz="1400" b="1" dirty="0">
              <a:latin typeface="Arial Narrow" panose="020B0606020202030204" pitchFamily="34" charset="0"/>
              <a:cs typeface="Arial" panose="020B0604020202020204" pitchFamily="34" charset="0"/>
            </a:endParaRPr>
          </a:p>
          <a:p>
            <a:pPr marL="0" indent="0">
              <a:spcBef>
                <a:spcPts val="0"/>
              </a:spcBef>
              <a:buNone/>
            </a:pPr>
            <a:r>
              <a:rPr lang="en-US" sz="1400" b="1" dirty="0">
                <a:latin typeface="Arial Narrow" panose="020B0606020202030204" pitchFamily="34" charset="0"/>
                <a:cs typeface="Arial" panose="020B0604020202020204" pitchFamily="34" charset="0"/>
              </a:rPr>
              <a:t>CDC-Atlanta</a:t>
            </a:r>
          </a:p>
          <a:p>
            <a:pPr marL="0" indent="0">
              <a:spcBef>
                <a:spcPts val="0"/>
              </a:spcBef>
              <a:buNone/>
            </a:pPr>
            <a:r>
              <a:rPr lang="en-US" sz="1400" dirty="0">
                <a:latin typeface="Arial Narrow" panose="020B0606020202030204" pitchFamily="34" charset="0"/>
                <a:cs typeface="Arial" panose="020B0604020202020204" pitchFamily="34" charset="0"/>
              </a:rPr>
              <a:t>Arnesler Coleman                                            </a:t>
            </a:r>
          </a:p>
          <a:p>
            <a:pPr marL="0" indent="0">
              <a:spcBef>
                <a:spcPts val="0"/>
              </a:spcBef>
              <a:buNone/>
            </a:pPr>
            <a:r>
              <a:rPr lang="en-US" sz="1400" dirty="0">
                <a:latin typeface="Arial Narrow" panose="020B0606020202030204" pitchFamily="34" charset="0"/>
                <a:cs typeface="Arial" panose="020B0604020202020204" pitchFamily="34" charset="0"/>
              </a:rPr>
              <a:t>Sehin Birhanu    </a:t>
            </a:r>
          </a:p>
          <a:p>
            <a:pPr marL="0" indent="0">
              <a:spcBef>
                <a:spcPts val="0"/>
              </a:spcBef>
              <a:buNone/>
            </a:pPr>
            <a:r>
              <a:rPr lang="en-US" sz="1400" dirty="0">
                <a:latin typeface="Arial Narrow" panose="020B0606020202030204" pitchFamily="34" charset="0"/>
                <a:cs typeface="Arial" panose="020B0604020202020204" pitchFamily="34" charset="0"/>
              </a:rPr>
              <a:t>Kristin Brown     </a:t>
            </a:r>
          </a:p>
          <a:p>
            <a:pPr marL="0" indent="0">
              <a:spcBef>
                <a:spcPts val="0"/>
              </a:spcBef>
              <a:buNone/>
            </a:pPr>
            <a:r>
              <a:rPr lang="en-US" sz="1400" dirty="0">
                <a:latin typeface="Arial Narrow" panose="020B0606020202030204" pitchFamily="34" charset="0"/>
                <a:cs typeface="Arial" panose="020B0604020202020204" pitchFamily="34" charset="0"/>
              </a:rPr>
              <a:t>Melissa Cates    </a:t>
            </a:r>
          </a:p>
          <a:p>
            <a:pPr marL="0" indent="0">
              <a:spcBef>
                <a:spcPts val="0"/>
              </a:spcBef>
              <a:buNone/>
            </a:pPr>
            <a:r>
              <a:rPr lang="en-US" sz="1400" dirty="0">
                <a:latin typeface="Arial Narrow" panose="020B0606020202030204" pitchFamily="34" charset="0"/>
                <a:cs typeface="Arial" panose="020B0604020202020204" pitchFamily="34" charset="0"/>
              </a:rPr>
              <a:t>Mervi Detorrio                                  </a:t>
            </a:r>
          </a:p>
          <a:p>
            <a:pPr marL="0" indent="0">
              <a:spcBef>
                <a:spcPts val="0"/>
              </a:spcBef>
              <a:buNone/>
            </a:pPr>
            <a:r>
              <a:rPr lang="en-US" sz="1400" dirty="0">
                <a:latin typeface="Arial Narrow" panose="020B0606020202030204" pitchFamily="34" charset="0"/>
                <a:cs typeface="Arial" panose="020B0604020202020204" pitchFamily="34" charset="0"/>
              </a:rPr>
              <a:t>Trudy Dobbs                                      </a:t>
            </a:r>
          </a:p>
          <a:p>
            <a:pPr marL="0" indent="0">
              <a:spcBef>
                <a:spcPts val="0"/>
              </a:spcBef>
              <a:buNone/>
            </a:pPr>
            <a:r>
              <a:rPr lang="en-US" sz="1400" dirty="0">
                <a:latin typeface="Arial Narrow" panose="020B0606020202030204" pitchFamily="34" charset="0"/>
                <a:cs typeface="Arial" panose="020B0604020202020204" pitchFamily="34" charset="0"/>
              </a:rPr>
              <a:t>Linda Fleming                                    </a:t>
            </a:r>
          </a:p>
          <a:p>
            <a:pPr marL="0" indent="0">
              <a:spcBef>
                <a:spcPts val="0"/>
              </a:spcBef>
              <a:buNone/>
            </a:pPr>
            <a:r>
              <a:rPr lang="en-US" sz="1400" dirty="0">
                <a:latin typeface="Arial Narrow" panose="020B0606020202030204" pitchFamily="34" charset="0"/>
                <a:cs typeface="Arial" panose="020B0604020202020204" pitchFamily="34" charset="0"/>
              </a:rPr>
              <a:t>Avi Hakim            </a:t>
            </a:r>
          </a:p>
          <a:p>
            <a:pPr marL="0" indent="0">
              <a:spcBef>
                <a:spcPts val="0"/>
              </a:spcBef>
              <a:buNone/>
            </a:pPr>
            <a:r>
              <a:rPr lang="en-US" sz="1400" dirty="0">
                <a:latin typeface="Arial Narrow" panose="020B0606020202030204" pitchFamily="34" charset="0"/>
                <a:cs typeface="Arial" panose="020B0604020202020204" pitchFamily="34" charset="0"/>
              </a:rPr>
              <a:t>Wolfgang Hladik</a:t>
            </a:r>
          </a:p>
          <a:p>
            <a:pPr marL="0" indent="0">
              <a:spcBef>
                <a:spcPts val="0"/>
              </a:spcBef>
              <a:buNone/>
            </a:pPr>
            <a:r>
              <a:rPr lang="en-US" sz="1400" dirty="0">
                <a:latin typeface="Arial Narrow" panose="020B0606020202030204" pitchFamily="34" charset="0"/>
                <a:cs typeface="Arial" panose="020B0604020202020204" pitchFamily="34" charset="0"/>
              </a:rPr>
              <a:t>Keisha Jackson                                  </a:t>
            </a:r>
          </a:p>
          <a:p>
            <a:pPr marL="0" indent="0">
              <a:spcBef>
                <a:spcPts val="0"/>
              </a:spcBef>
              <a:buNone/>
            </a:pPr>
            <a:r>
              <a:rPr lang="en-US" sz="1400" dirty="0">
                <a:latin typeface="Arial Narrow" panose="020B0606020202030204" pitchFamily="34" charset="0"/>
                <a:cs typeface="Arial" panose="020B0604020202020204" pitchFamily="34" charset="0"/>
              </a:rPr>
              <a:t>Sasi Jonnalagadda  </a:t>
            </a:r>
          </a:p>
          <a:p>
            <a:pPr marL="0" indent="0">
              <a:spcBef>
                <a:spcPts val="0"/>
              </a:spcBef>
              <a:buNone/>
            </a:pPr>
            <a:r>
              <a:rPr lang="en-US" sz="1400" dirty="0">
                <a:latin typeface="Arial Narrow" panose="020B0606020202030204" pitchFamily="34" charset="0"/>
                <a:cs typeface="Arial" panose="020B0604020202020204" pitchFamily="34" charset="0"/>
              </a:rPr>
              <a:t>Steven Kinchen </a:t>
            </a:r>
          </a:p>
          <a:p>
            <a:pPr marL="0" indent="0">
              <a:spcBef>
                <a:spcPts val="0"/>
              </a:spcBef>
              <a:buNone/>
            </a:pPr>
            <a:r>
              <a:rPr lang="en-US" sz="1400" dirty="0">
                <a:latin typeface="Arial Narrow" panose="020B0606020202030204" pitchFamily="34" charset="0"/>
                <a:cs typeface="Arial" panose="020B0604020202020204" pitchFamily="34" charset="0"/>
              </a:rPr>
              <a:t>Kathryn Lupoli                   </a:t>
            </a:r>
          </a:p>
          <a:p>
            <a:pPr marL="0" indent="0">
              <a:spcBef>
                <a:spcPts val="0"/>
              </a:spcBef>
              <a:buNone/>
            </a:pPr>
            <a:r>
              <a:rPr lang="en-US" sz="1400" dirty="0">
                <a:latin typeface="Arial Narrow" panose="020B0606020202030204" pitchFamily="34" charset="0"/>
                <a:cs typeface="Arial" panose="020B0604020202020204" pitchFamily="34" charset="0"/>
              </a:rPr>
              <a:t>Stephen McCracken       </a:t>
            </a:r>
          </a:p>
          <a:p>
            <a:pPr marL="0" indent="0">
              <a:spcBef>
                <a:spcPts val="0"/>
              </a:spcBef>
              <a:buNone/>
            </a:pPr>
            <a:r>
              <a:rPr lang="en-US" sz="1400" dirty="0">
                <a:latin typeface="Arial Narrow" panose="020B0606020202030204" pitchFamily="34" charset="0"/>
                <a:cs typeface="Arial" panose="020B0604020202020204" pitchFamily="34" charset="0"/>
              </a:rPr>
              <a:t>Carin Molchan                   </a:t>
            </a:r>
          </a:p>
          <a:p>
            <a:pPr marL="0" indent="0">
              <a:spcBef>
                <a:spcPts val="0"/>
              </a:spcBef>
              <a:buNone/>
            </a:pPr>
            <a:r>
              <a:rPr lang="en-US" sz="1400" dirty="0">
                <a:latin typeface="Arial Narrow" panose="020B0606020202030204" pitchFamily="34" charset="0"/>
                <a:cs typeface="Arial" panose="020B0604020202020204" pitchFamily="34" charset="0"/>
              </a:rPr>
              <a:t>Carole Moore                    </a:t>
            </a:r>
          </a:p>
          <a:p>
            <a:pPr marL="0" indent="0">
              <a:spcBef>
                <a:spcPts val="0"/>
              </a:spcBef>
              <a:buNone/>
            </a:pPr>
            <a:r>
              <a:rPr lang="en-US" sz="1400" dirty="0">
                <a:latin typeface="Arial Narrow" panose="020B0606020202030204" pitchFamily="34" charset="0"/>
                <a:cs typeface="Arial" panose="020B0604020202020204" pitchFamily="34" charset="0"/>
              </a:rPr>
              <a:t>Christopher Murrill          </a:t>
            </a:r>
          </a:p>
          <a:p>
            <a:pPr marL="0" indent="0">
              <a:spcBef>
                <a:spcPts val="0"/>
              </a:spcBef>
              <a:buNone/>
            </a:pPr>
            <a:r>
              <a:rPr lang="en-US" sz="1400" dirty="0">
                <a:latin typeface="Arial Narrow" panose="020B0606020202030204" pitchFamily="34" charset="0"/>
                <a:cs typeface="Arial" panose="020B0604020202020204" pitchFamily="34" charset="0"/>
              </a:rPr>
              <a:t>Katina Pappas-Deluca    </a:t>
            </a:r>
          </a:p>
          <a:p>
            <a:pPr marL="0" indent="0">
              <a:spcBef>
                <a:spcPts val="0"/>
              </a:spcBef>
              <a:buNone/>
            </a:pPr>
            <a:r>
              <a:rPr lang="en-US" sz="1400" dirty="0">
                <a:latin typeface="Arial Narrow" panose="020B0606020202030204" pitchFamily="34" charset="0"/>
                <a:cs typeface="Arial" panose="020B0604020202020204" pitchFamily="34" charset="0"/>
              </a:rPr>
              <a:t>Bharat Parekh   </a:t>
            </a:r>
          </a:p>
          <a:p>
            <a:pPr marL="0" indent="0">
              <a:spcBef>
                <a:spcPts val="0"/>
              </a:spcBef>
              <a:buNone/>
            </a:pPr>
            <a:r>
              <a:rPr lang="en-US" sz="1400" dirty="0">
                <a:latin typeface="Arial Narrow" panose="020B0606020202030204" pitchFamily="34" charset="0"/>
                <a:cs typeface="Arial" panose="020B0604020202020204" pitchFamily="34" charset="0"/>
              </a:rPr>
              <a:t>Jacqueline Rurangirwa </a:t>
            </a:r>
          </a:p>
          <a:p>
            <a:pPr marL="0" indent="0">
              <a:spcBef>
                <a:spcPts val="0"/>
              </a:spcBef>
              <a:buNone/>
            </a:pPr>
            <a:r>
              <a:rPr lang="en-US" sz="1400" dirty="0">
                <a:latin typeface="Arial Narrow" panose="020B0606020202030204" pitchFamily="34" charset="0"/>
                <a:cs typeface="Arial" panose="020B0604020202020204" pitchFamily="34" charset="0"/>
              </a:rPr>
              <a:t>Tonya Ross Walker                          </a:t>
            </a:r>
          </a:p>
          <a:p>
            <a:pPr marL="0" indent="0">
              <a:spcBef>
                <a:spcPts val="0"/>
              </a:spcBef>
              <a:buNone/>
            </a:pPr>
            <a:r>
              <a:rPr lang="en-US" sz="1400" dirty="0">
                <a:latin typeface="Arial Narrow" panose="020B0606020202030204" pitchFamily="34" charset="0"/>
                <a:cs typeface="Arial" panose="020B0604020202020204" pitchFamily="34" charset="0"/>
              </a:rPr>
              <a:t>Vedapuri Shanmugam                   </a:t>
            </a:r>
          </a:p>
          <a:p>
            <a:pPr marL="0" indent="0">
              <a:spcBef>
                <a:spcPts val="0"/>
              </a:spcBef>
              <a:buNone/>
            </a:pPr>
            <a:r>
              <a:rPr lang="en-US" sz="1400" dirty="0">
                <a:latin typeface="Arial Narrow" panose="020B0606020202030204" pitchFamily="34" charset="0"/>
                <a:cs typeface="Arial" panose="020B0604020202020204" pitchFamily="34" charset="0"/>
              </a:rPr>
              <a:t>Katrina Sleeman               </a:t>
            </a:r>
          </a:p>
          <a:p>
            <a:pPr marL="0" indent="0">
              <a:spcBef>
                <a:spcPts val="0"/>
              </a:spcBef>
              <a:buNone/>
            </a:pPr>
            <a:r>
              <a:rPr lang="en-US" sz="1400" dirty="0">
                <a:latin typeface="Arial Narrow" panose="020B0606020202030204" pitchFamily="34" charset="0"/>
                <a:cs typeface="Arial" panose="020B0604020202020204" pitchFamily="34" charset="0"/>
              </a:rPr>
              <a:t>Paul Stupp          </a:t>
            </a:r>
          </a:p>
          <a:p>
            <a:pPr marL="0" indent="0">
              <a:spcBef>
                <a:spcPts val="0"/>
              </a:spcBef>
              <a:buNone/>
            </a:pPr>
            <a:r>
              <a:rPr lang="en-US" sz="1400" dirty="0">
                <a:latin typeface="Arial Narrow" panose="020B0606020202030204" pitchFamily="34" charset="0"/>
                <a:cs typeface="Arial" panose="020B0604020202020204" pitchFamily="34" charset="0"/>
              </a:rPr>
              <a:t>Daniel Williams  </a:t>
            </a:r>
          </a:p>
          <a:p>
            <a:pPr marL="0" indent="0">
              <a:spcBef>
                <a:spcPts val="0"/>
              </a:spcBef>
              <a:buNone/>
            </a:pPr>
            <a:r>
              <a:rPr lang="en-US" sz="1400" dirty="0">
                <a:latin typeface="Arial Narrow" panose="020B0606020202030204" pitchFamily="34" charset="0"/>
                <a:cs typeface="Arial" panose="020B0604020202020204" pitchFamily="34" charset="0"/>
              </a:rPr>
              <a:t>Floris Wray-Gordon        </a:t>
            </a:r>
          </a:p>
          <a:p>
            <a:pPr marL="0" indent="0">
              <a:spcBef>
                <a:spcPts val="0"/>
              </a:spcBef>
              <a:buNone/>
            </a:pPr>
            <a:r>
              <a:rPr lang="en-US" sz="1400" dirty="0">
                <a:latin typeface="Arial Narrow" panose="020B0606020202030204" pitchFamily="34" charset="0"/>
                <a:cs typeface="Arial" panose="020B0604020202020204" pitchFamily="34" charset="0"/>
              </a:rPr>
              <a:t>Daniel Yavo         </a:t>
            </a:r>
          </a:p>
          <a:p>
            <a:pPr marL="0" indent="0">
              <a:spcBef>
                <a:spcPts val="0"/>
              </a:spcBef>
              <a:buNone/>
            </a:pPr>
            <a:r>
              <a:rPr lang="en-US" sz="1400" dirty="0">
                <a:latin typeface="Arial Narrow" panose="020B0606020202030204" pitchFamily="34" charset="0"/>
                <a:cs typeface="Arial" panose="020B0604020202020204" pitchFamily="34" charset="0"/>
              </a:rPr>
              <a:t>Ernest Yufenyuy</a:t>
            </a:r>
          </a:p>
          <a:p>
            <a:pPr marL="0" indent="0">
              <a:spcBef>
                <a:spcPts val="0"/>
              </a:spcBef>
              <a:buNone/>
            </a:pPr>
            <a:r>
              <a:rPr lang="en-US" sz="1400" dirty="0">
                <a:latin typeface="Arial Narrow" panose="020B0606020202030204" pitchFamily="34" charset="0"/>
                <a:cs typeface="Arial" panose="020B0604020202020204" pitchFamily="34" charset="0"/>
              </a:rPr>
              <a:t>Janet Burnet</a:t>
            </a:r>
          </a:p>
          <a:p>
            <a:pPr marL="0" indent="0" fontAlgn="base">
              <a:spcBef>
                <a:spcPts val="0"/>
              </a:spcBef>
              <a:buNone/>
            </a:pPr>
            <a:endParaRPr lang="en-US" sz="1400" b="1" dirty="0">
              <a:solidFill>
                <a:schemeClr val="tx2"/>
              </a:solidFill>
              <a:latin typeface="Arial Narrow" panose="020B0606020202030204" pitchFamily="34" charset="0"/>
              <a:ea typeface="MS PGothic"/>
              <a:cs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MS PGothic"/>
                <a:cs typeface="Times New Roman"/>
              </a:rPr>
              <a:t>ICAP – New York</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Mark </a:t>
            </a:r>
            <a:r>
              <a:rPr lang="en-US" sz="1400" dirty="0" smtClean="0">
                <a:solidFill>
                  <a:schemeClr val="tx2"/>
                </a:solidFill>
                <a:latin typeface="Arial Narrow" panose="020B0606020202030204" pitchFamily="34" charset="0"/>
                <a:ea typeface="MS PGothic"/>
                <a:cs typeface="Times New Roman"/>
              </a:rPr>
              <a:t>Fussell</a:t>
            </a:r>
          </a:p>
          <a:p>
            <a:pPr marL="0" indent="0" fontAlgn="base">
              <a:spcBef>
                <a:spcPts val="0"/>
              </a:spcBef>
              <a:buNone/>
            </a:pPr>
            <a:r>
              <a:rPr lang="en-US" sz="1400" dirty="0" smtClean="0">
                <a:solidFill>
                  <a:schemeClr val="tx2"/>
                </a:solidFill>
                <a:latin typeface="Arial Narrow" panose="020B0606020202030204" pitchFamily="34" charset="0"/>
                <a:ea typeface="MS PGothic"/>
                <a:cs typeface="Times New Roman"/>
              </a:rPr>
              <a:t>Elizabeth Radin</a:t>
            </a:r>
          </a:p>
          <a:p>
            <a:pPr marL="0" indent="0" fontAlgn="base">
              <a:spcBef>
                <a:spcPts val="0"/>
              </a:spcBef>
              <a:buNone/>
            </a:pPr>
            <a:r>
              <a:rPr lang="en-US" sz="1400" dirty="0" smtClean="0">
                <a:solidFill>
                  <a:schemeClr val="tx2"/>
                </a:solidFill>
                <a:latin typeface="Arial Narrow" panose="020B0606020202030204" pitchFamily="34" charset="0"/>
                <a:ea typeface="MS PGothic"/>
                <a:cs typeface="Times New Roman"/>
              </a:rPr>
              <a:t>Suzue </a:t>
            </a:r>
            <a:r>
              <a:rPr lang="en-US" sz="1400" dirty="0">
                <a:solidFill>
                  <a:schemeClr val="tx2"/>
                </a:solidFill>
                <a:latin typeface="Arial Narrow" panose="020B0606020202030204" pitchFamily="34" charset="0"/>
                <a:ea typeface="MS PGothic"/>
                <a:cs typeface="Times New Roman"/>
              </a:rPr>
              <a:t>Saito</a:t>
            </a:r>
          </a:p>
          <a:p>
            <a:pPr marL="0" indent="0" fontAlgn="base">
              <a:spcBef>
                <a:spcPts val="0"/>
              </a:spcBef>
              <a:buNone/>
            </a:pPr>
            <a:r>
              <a:rPr lang="en-US" sz="1400" dirty="0" smtClean="0">
                <a:solidFill>
                  <a:schemeClr val="tx2"/>
                </a:solidFill>
                <a:latin typeface="Arial Narrow" panose="020B0606020202030204" pitchFamily="34" charset="0"/>
                <a:ea typeface="MS PGothic"/>
                <a:cs typeface="Times New Roman"/>
              </a:rPr>
              <a:t>Andrea </a:t>
            </a:r>
            <a:r>
              <a:rPr lang="en-US" sz="1400" dirty="0">
                <a:solidFill>
                  <a:schemeClr val="tx2"/>
                </a:solidFill>
                <a:latin typeface="Arial Narrow" panose="020B0606020202030204" pitchFamily="34" charset="0"/>
                <a:ea typeface="MS PGothic"/>
                <a:cs typeface="Times New Roman"/>
              </a:rPr>
              <a:t>Low</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Stephen Delgado</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Elizabeth Gummerson</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Karam Sachathep</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Neena Philip</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Jill Pace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Rita Sondengam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Natasha McLeod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Noelle Esquire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Sally Findley</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Josh Krieger</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Olga Crowley</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Yen Pottinger</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Katie Johnson</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Stephen Arpadi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Joseph Elias</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Chelsea Solmo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Natazia Fistrovic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Nahima Ahmed</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Kiwon Lee </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Hannah Chung</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Melissa Metz</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Rachel Bray</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Michael Cooney</a:t>
            </a: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Lauren Williams</a:t>
            </a:r>
          </a:p>
          <a:p>
            <a:pPr marL="0" indent="0" fontAlgn="base">
              <a:spcBef>
                <a:spcPts val="0"/>
              </a:spcBef>
              <a:buNone/>
            </a:pPr>
            <a:endParaRPr lang="en-US" sz="1400" b="1" dirty="0">
              <a:solidFill>
                <a:schemeClr val="tx2"/>
              </a:solidFill>
              <a:latin typeface="Arial Narrow" panose="020B0606020202030204" pitchFamily="34" charset="0"/>
              <a:ea typeface="MS PGothic"/>
              <a:cs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MS PGothic"/>
                <a:cs typeface="Times New Roman"/>
              </a:rPr>
              <a:t>ICAP in Zimbabwe</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Godfrey Musuka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Givemore Chundu</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Hazel Dube</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Julius Manjengwa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Desmond Maminimini</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Rosemary Muchengeti</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Vusumuzi Maliwa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endParaRPr lang="en-US" sz="1400" b="1" dirty="0">
              <a:solidFill>
                <a:schemeClr val="tx2"/>
              </a:solidFill>
              <a:latin typeface="Arial Narrow" panose="020B0606020202030204" pitchFamily="34" charset="0"/>
              <a:ea typeface="MS PGothic"/>
              <a:cs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MS PGothic"/>
                <a:cs typeface="Times New Roman"/>
              </a:rPr>
              <a:t>ICAP in Zambia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Kumbutso Dzekedzeke</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Darius Simbeye</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Casco Mubanga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Mulenga Katongo</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Tepa Nkumbula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Robyn London</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Martin Katongo</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James Shamamba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Times New Roman"/>
              </a:rPr>
              <a:t>Theresa Sikateyo</a:t>
            </a:r>
          </a:p>
          <a:p>
            <a:pPr marL="0" indent="0" fontAlgn="base">
              <a:spcBef>
                <a:spcPts val="0"/>
              </a:spcBef>
              <a:buNone/>
            </a:pP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ICAP in Malawi</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Stephen Nkoka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Christine Chung</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Huxley Kanyongoloka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Sungani Zidana-Ndovi</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Khozgani Mzumara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Richard Mmanga</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Helecks Mtengo</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Times New Roman"/>
              </a:rPr>
              <a:t> </a:t>
            </a:r>
            <a:endParaRPr lang="en-US" sz="1400" b="1"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South Africa Regional Office</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Blanche Pitt	</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Charles Wentzel</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Bright Phiri</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Herbert Longwe </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Takura Kupamupindi </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Belete Tegbaru Erkyhun</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Pule Mphohle</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dirty="0">
                <a:solidFill>
                  <a:schemeClr val="tx2"/>
                </a:solidFill>
                <a:latin typeface="Arial Narrow" panose="020B0606020202030204" pitchFamily="34" charset="0"/>
                <a:ea typeface="MS PGothic"/>
                <a:cs typeface="Times New Roman"/>
              </a:rPr>
              <a:t>Oliver Murangandi</a:t>
            </a:r>
            <a:endParaRPr lang="en-US" sz="1400" dirty="0">
              <a:solidFill>
                <a:schemeClr val="tx2"/>
              </a:solidFill>
              <a:latin typeface="Arial Narrow" panose="020B0606020202030204" pitchFamily="34" charset="0"/>
              <a:ea typeface="Times New Roman"/>
            </a:endParaRPr>
          </a:p>
          <a:p>
            <a:pPr marL="0" indent="0" fontAlgn="base">
              <a:spcBef>
                <a:spcPts val="0"/>
              </a:spcBef>
              <a:buNone/>
            </a:pPr>
            <a:endParaRPr lang="en-US" sz="1400" b="1"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Government of Zimbabwe</a:t>
            </a:r>
          </a:p>
          <a:p>
            <a:pPr marL="0" indent="0" fontAlgn="base">
              <a:spcBef>
                <a:spcPts val="0"/>
              </a:spcBef>
              <a:buNone/>
            </a:pPr>
            <a:r>
              <a:rPr lang="en-US" sz="1400" b="1" dirty="0">
                <a:solidFill>
                  <a:schemeClr val="tx2"/>
                </a:solidFill>
                <a:latin typeface="Arial Narrow" panose="020B0606020202030204" pitchFamily="34" charset="0"/>
                <a:ea typeface="Times New Roman"/>
              </a:rPr>
              <a:t>Ministry of Health and </a:t>
            </a:r>
          </a:p>
          <a:p>
            <a:pPr marL="0" indent="0" fontAlgn="base">
              <a:spcBef>
                <a:spcPts val="0"/>
              </a:spcBef>
              <a:buNone/>
            </a:pPr>
            <a:r>
              <a:rPr lang="en-US" sz="1400" b="1" dirty="0">
                <a:solidFill>
                  <a:schemeClr val="tx2"/>
                </a:solidFill>
                <a:latin typeface="Arial Narrow" panose="020B0606020202030204" pitchFamily="34" charset="0"/>
                <a:ea typeface="Times New Roman"/>
              </a:rPr>
              <a:t>Child Care</a:t>
            </a:r>
          </a:p>
          <a:p>
            <a:pPr marL="0" indent="0" fontAlgn="base">
              <a:spcBef>
                <a:spcPts val="0"/>
              </a:spcBef>
              <a:buNone/>
            </a:pPr>
            <a:r>
              <a:rPr lang="en-US" sz="1400" dirty="0">
                <a:solidFill>
                  <a:schemeClr val="tx2"/>
                </a:solidFill>
                <a:latin typeface="Arial Narrow" panose="020B0606020202030204" pitchFamily="34" charset="0"/>
                <a:ea typeface="Times New Roman"/>
              </a:rPr>
              <a:t>Owen Mugurungi</a:t>
            </a:r>
          </a:p>
          <a:p>
            <a:pPr marL="0" indent="0" fontAlgn="base">
              <a:spcBef>
                <a:spcPts val="0"/>
              </a:spcBef>
              <a:buNone/>
            </a:pPr>
            <a:r>
              <a:rPr lang="en-US" sz="1400" dirty="0">
                <a:solidFill>
                  <a:schemeClr val="tx2"/>
                </a:solidFill>
                <a:latin typeface="Arial Narrow" panose="020B0606020202030204" pitchFamily="34" charset="0"/>
                <a:ea typeface="Times New Roman"/>
              </a:rPr>
              <a:t>Gibson Mhlannga</a:t>
            </a:r>
          </a:p>
          <a:p>
            <a:pPr marL="0" indent="0" fontAlgn="base">
              <a:spcBef>
                <a:spcPts val="0"/>
              </a:spcBef>
              <a:buNone/>
            </a:pPr>
            <a:r>
              <a:rPr lang="en-US" sz="1400" dirty="0">
                <a:solidFill>
                  <a:schemeClr val="tx2"/>
                </a:solidFill>
                <a:latin typeface="Arial Narrow" panose="020B0606020202030204" pitchFamily="34" charset="0"/>
                <a:ea typeface="Times New Roman"/>
              </a:rPr>
              <a:t>Mutsa Mhangara</a:t>
            </a:r>
          </a:p>
          <a:p>
            <a:pPr marL="0" indent="0" fontAlgn="base">
              <a:spcBef>
                <a:spcPts val="0"/>
              </a:spcBef>
              <a:buNone/>
            </a:pPr>
            <a:r>
              <a:rPr lang="en-US" sz="1400" dirty="0">
                <a:solidFill>
                  <a:schemeClr val="tx2"/>
                </a:solidFill>
                <a:latin typeface="Arial Narrow" panose="020B0606020202030204" pitchFamily="34" charset="0"/>
                <a:ea typeface="Times New Roman"/>
              </a:rPr>
              <a:t>Tsitsi Apollo</a:t>
            </a:r>
          </a:p>
          <a:p>
            <a:pPr marL="0" indent="0" fontAlgn="base">
              <a:spcBef>
                <a:spcPts val="0"/>
              </a:spcBef>
              <a:buNone/>
            </a:pPr>
            <a:r>
              <a:rPr lang="en-US" sz="1400" dirty="0">
                <a:solidFill>
                  <a:schemeClr val="tx2"/>
                </a:solidFill>
                <a:latin typeface="Arial Narrow" panose="020B0606020202030204" pitchFamily="34" charset="0"/>
                <a:ea typeface="Times New Roman"/>
              </a:rPr>
              <a:t>Agnes Mushavi</a:t>
            </a:r>
          </a:p>
          <a:p>
            <a:pPr marL="0" indent="0" fontAlgn="base">
              <a:spcBef>
                <a:spcPts val="0"/>
              </a:spcBef>
              <a:buNone/>
            </a:pPr>
            <a:r>
              <a:rPr lang="en-US" sz="1400" dirty="0">
                <a:solidFill>
                  <a:schemeClr val="tx2"/>
                </a:solidFill>
                <a:latin typeface="Arial Narrow" panose="020B0606020202030204" pitchFamily="34" charset="0"/>
                <a:ea typeface="Times New Roman"/>
              </a:rPr>
              <a:t>Getrude Ncube</a:t>
            </a:r>
          </a:p>
          <a:p>
            <a:pPr marL="0" indent="0" fontAlgn="base">
              <a:spcBef>
                <a:spcPts val="0"/>
              </a:spcBef>
              <a:buNone/>
            </a:pPr>
            <a:endParaRPr lang="en-US" sz="1400" b="1"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National AIDS Council (</a:t>
            </a:r>
          </a:p>
          <a:p>
            <a:pPr marL="0" indent="0" fontAlgn="base">
              <a:spcBef>
                <a:spcPts val="0"/>
              </a:spcBef>
              <a:buNone/>
            </a:pPr>
            <a:r>
              <a:rPr lang="en-US" sz="1400" b="1" dirty="0">
                <a:solidFill>
                  <a:schemeClr val="tx2"/>
                </a:solidFill>
                <a:latin typeface="Arial Narrow" panose="020B0606020202030204" pitchFamily="34" charset="0"/>
                <a:ea typeface="Times New Roman"/>
              </a:rPr>
              <a:t>Zimbabwe)</a:t>
            </a:r>
          </a:p>
          <a:p>
            <a:pPr marL="0" indent="0" fontAlgn="base">
              <a:spcBef>
                <a:spcPts val="0"/>
              </a:spcBef>
              <a:buNone/>
            </a:pPr>
            <a:r>
              <a:rPr lang="en-US" sz="1400" dirty="0">
                <a:solidFill>
                  <a:schemeClr val="tx2"/>
                </a:solidFill>
                <a:latin typeface="Arial Narrow" panose="020B0606020202030204" pitchFamily="34" charset="0"/>
                <a:ea typeface="Times New Roman"/>
              </a:rPr>
              <a:t>Tapuwa Magure</a:t>
            </a:r>
          </a:p>
          <a:p>
            <a:pPr marL="0" indent="0" fontAlgn="base">
              <a:spcBef>
                <a:spcPts val="0"/>
              </a:spcBef>
              <a:buNone/>
            </a:pPr>
            <a:r>
              <a:rPr lang="en-US" sz="1400" dirty="0">
                <a:solidFill>
                  <a:schemeClr val="tx2"/>
                </a:solidFill>
                <a:latin typeface="Arial Narrow" panose="020B0606020202030204" pitchFamily="34" charset="0"/>
                <a:ea typeface="Times New Roman"/>
              </a:rPr>
              <a:t>Amon Mpofu</a:t>
            </a:r>
          </a:p>
          <a:p>
            <a:pPr marL="0" indent="0">
              <a:spcBef>
                <a:spcPts val="0"/>
              </a:spcBef>
              <a:buNone/>
            </a:pPr>
            <a:endParaRPr lang="en-US" sz="1400" b="1"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Ministry of Health, Zambia</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Chipalo Kaliki</a:t>
            </a:r>
          </a:p>
          <a:p>
            <a:pPr marL="0" indent="0" fontAlgn="base">
              <a:spcBef>
                <a:spcPts val="0"/>
              </a:spcBef>
              <a:buNone/>
            </a:pPr>
            <a:r>
              <a:rPr lang="en-US" sz="1400" dirty="0">
                <a:solidFill>
                  <a:schemeClr val="tx2"/>
                </a:solidFill>
                <a:latin typeface="Arial Narrow" panose="020B0606020202030204" pitchFamily="34" charset="0"/>
                <a:ea typeface="Times New Roman"/>
              </a:rPr>
              <a:t>Crispin Moyo</a:t>
            </a:r>
          </a:p>
          <a:p>
            <a:pPr marL="0" indent="0">
              <a:spcBef>
                <a:spcPts val="0"/>
              </a:spcBef>
              <a:buNone/>
            </a:pP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National Statistics Office (NSO), Malawi</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J. Ndawala</a:t>
            </a:r>
          </a:p>
          <a:p>
            <a:pPr marL="0" indent="0">
              <a:spcBef>
                <a:spcPts val="0"/>
              </a:spcBef>
              <a:buNone/>
            </a:pPr>
            <a:endParaRPr lang="en-US" sz="1400" b="1"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National AIDS Commission, </a:t>
            </a:r>
          </a:p>
          <a:p>
            <a:pPr marL="0" indent="0">
              <a:spcBef>
                <a:spcPts val="0"/>
              </a:spcBef>
              <a:buNone/>
            </a:pPr>
            <a:r>
              <a:rPr lang="en-US" sz="1400" b="1" dirty="0">
                <a:solidFill>
                  <a:schemeClr val="tx2"/>
                </a:solidFill>
                <a:latin typeface="Arial Narrow" panose="020B0606020202030204" pitchFamily="34" charset="0"/>
                <a:ea typeface="Calibri"/>
                <a:cs typeface="Times New Roman"/>
              </a:rPr>
              <a:t>Malawi</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Blackson Matatiyo</a:t>
            </a:r>
          </a:p>
          <a:p>
            <a:pPr marL="0" indent="0" fontAlgn="base">
              <a:spcBef>
                <a:spcPts val="0"/>
              </a:spcBef>
              <a:buNone/>
            </a:pP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ZIMSTAT</a:t>
            </a:r>
          </a:p>
          <a:p>
            <a:pPr marL="0" indent="0" fontAlgn="base">
              <a:spcBef>
                <a:spcPts val="0"/>
              </a:spcBef>
              <a:buNone/>
            </a:pPr>
            <a:r>
              <a:rPr lang="en-US" sz="1400" dirty="0">
                <a:solidFill>
                  <a:schemeClr val="tx2"/>
                </a:solidFill>
                <a:latin typeface="Arial Narrow" panose="020B0606020202030204" pitchFamily="34" charset="0"/>
                <a:ea typeface="Times New Roman"/>
              </a:rPr>
              <a:t>Godfrey Matsinde</a:t>
            </a:r>
          </a:p>
          <a:p>
            <a:pPr marL="0" indent="0" fontAlgn="base">
              <a:spcBef>
                <a:spcPts val="0"/>
              </a:spcBef>
              <a:buNone/>
            </a:pPr>
            <a:r>
              <a:rPr lang="en-US" sz="1400" dirty="0">
                <a:solidFill>
                  <a:schemeClr val="tx2"/>
                </a:solidFill>
                <a:latin typeface="Arial Narrow" panose="020B0606020202030204" pitchFamily="34" charset="0"/>
                <a:ea typeface="Times New Roman"/>
              </a:rPr>
              <a:t>Aluwisio Mukavhi</a:t>
            </a:r>
          </a:p>
          <a:p>
            <a:pPr marL="0" indent="0" fontAlgn="base">
              <a:spcBef>
                <a:spcPts val="0"/>
              </a:spcBef>
              <a:buNone/>
            </a:pPr>
            <a:r>
              <a:rPr lang="en-US" sz="1400" dirty="0">
                <a:solidFill>
                  <a:schemeClr val="tx2"/>
                </a:solidFill>
                <a:latin typeface="Arial Narrow" panose="020B0606020202030204" pitchFamily="34" charset="0"/>
                <a:ea typeface="Times New Roman"/>
              </a:rPr>
              <a:t>Nyaradzai Ngonyama</a:t>
            </a:r>
          </a:p>
          <a:p>
            <a:pPr marL="0" indent="0" fontAlgn="base">
              <a:spcBef>
                <a:spcPts val="0"/>
              </a:spcBef>
              <a:buNone/>
            </a:pPr>
            <a:r>
              <a:rPr lang="en-US" sz="1400" dirty="0">
                <a:solidFill>
                  <a:schemeClr val="tx2"/>
                </a:solidFill>
                <a:latin typeface="Arial Narrow" panose="020B0606020202030204" pitchFamily="34" charset="0"/>
                <a:ea typeface="Times New Roman"/>
              </a:rPr>
              <a:t>Langton Chikeya</a:t>
            </a:r>
          </a:p>
          <a:p>
            <a:pPr marL="0" indent="0" fontAlgn="base">
              <a:spcBef>
                <a:spcPts val="0"/>
              </a:spcBef>
              <a:buNone/>
            </a:pPr>
            <a:endParaRPr lang="en-US" sz="1400"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BRTI </a:t>
            </a:r>
          </a:p>
          <a:p>
            <a:pPr marL="0" indent="0" fontAlgn="base">
              <a:spcBef>
                <a:spcPts val="0"/>
              </a:spcBef>
              <a:buNone/>
            </a:pPr>
            <a:r>
              <a:rPr lang="en-US" sz="1400" dirty="0">
                <a:solidFill>
                  <a:schemeClr val="tx2"/>
                </a:solidFill>
                <a:latin typeface="Arial Narrow" panose="020B0606020202030204" pitchFamily="34" charset="0"/>
                <a:ea typeface="Times New Roman"/>
              </a:rPr>
              <a:t>Peter Mason</a:t>
            </a:r>
          </a:p>
          <a:p>
            <a:pPr marL="0" indent="0" fontAlgn="base">
              <a:spcBef>
                <a:spcPts val="0"/>
              </a:spcBef>
              <a:buNone/>
            </a:pPr>
            <a:r>
              <a:rPr lang="en-US" sz="1400" dirty="0">
                <a:solidFill>
                  <a:schemeClr val="tx2"/>
                </a:solidFill>
                <a:latin typeface="Arial Narrow" panose="020B0606020202030204" pitchFamily="34" charset="0"/>
                <a:ea typeface="Times New Roman"/>
              </a:rPr>
              <a:t>Shungu  Munyati</a:t>
            </a:r>
          </a:p>
          <a:p>
            <a:pPr marL="0" indent="0" fontAlgn="base">
              <a:spcBef>
                <a:spcPts val="0"/>
              </a:spcBef>
              <a:buNone/>
            </a:pPr>
            <a:r>
              <a:rPr lang="en-US" sz="1400" dirty="0">
                <a:solidFill>
                  <a:schemeClr val="tx2"/>
                </a:solidFill>
                <a:latin typeface="Arial Narrow" panose="020B0606020202030204" pitchFamily="34" charset="0"/>
                <a:ea typeface="Times New Roman"/>
              </a:rPr>
              <a:t>Lovemore Gwanzura</a:t>
            </a:r>
          </a:p>
          <a:p>
            <a:pPr marL="0" indent="0" fontAlgn="base">
              <a:spcBef>
                <a:spcPts val="0"/>
              </a:spcBef>
              <a:buNone/>
            </a:pPr>
            <a:r>
              <a:rPr lang="en-US" sz="1400" dirty="0">
                <a:solidFill>
                  <a:schemeClr val="tx2"/>
                </a:solidFill>
                <a:latin typeface="Arial Narrow" panose="020B0606020202030204" pitchFamily="34" charset="0"/>
                <a:ea typeface="Times New Roman"/>
              </a:rPr>
              <a:t>Salome Manyau</a:t>
            </a:r>
          </a:p>
          <a:p>
            <a:pPr marL="0" indent="0" fontAlgn="base">
              <a:spcBef>
                <a:spcPts val="0"/>
              </a:spcBef>
              <a:buNone/>
            </a:pPr>
            <a:endParaRPr lang="en-US" sz="1400" b="1" dirty="0">
              <a:solidFill>
                <a:schemeClr val="tx2"/>
              </a:solidFill>
              <a:latin typeface="Arial Narrow" panose="020B0606020202030204" pitchFamily="34" charset="0"/>
              <a:ea typeface="Times New Roman"/>
            </a:endParaRPr>
          </a:p>
          <a:p>
            <a:pPr marL="0" indent="0" fontAlgn="base">
              <a:spcBef>
                <a:spcPts val="0"/>
              </a:spcBef>
              <a:buNone/>
            </a:pPr>
            <a:r>
              <a:rPr lang="en-US" sz="1400" b="1" dirty="0">
                <a:solidFill>
                  <a:schemeClr val="tx2"/>
                </a:solidFill>
                <a:latin typeface="Arial Narrow" panose="020B0606020202030204" pitchFamily="34" charset="0"/>
                <a:ea typeface="Times New Roman"/>
              </a:rPr>
              <a:t>L</a:t>
            </a:r>
            <a:r>
              <a:rPr lang="fr-FR" sz="1400" b="1" dirty="0">
                <a:solidFill>
                  <a:schemeClr val="tx2"/>
                </a:solidFill>
                <a:latin typeface="Arial Narrow" panose="020B0606020202030204" pitchFamily="34" charset="0"/>
                <a:ea typeface="Times New Roman"/>
              </a:rPr>
              <a:t>ancet Zimbabwe</a:t>
            </a:r>
          </a:p>
          <a:p>
            <a:pPr marL="0" indent="0" fontAlgn="base">
              <a:spcBef>
                <a:spcPts val="0"/>
              </a:spcBef>
              <a:buNone/>
            </a:pPr>
            <a:r>
              <a:rPr lang="fr-FR" sz="1400" dirty="0">
                <a:solidFill>
                  <a:schemeClr val="tx2"/>
                </a:solidFill>
                <a:latin typeface="Arial Narrow" panose="020B0606020202030204" pitchFamily="34" charset="0"/>
                <a:ea typeface="Times New Roman"/>
              </a:rPr>
              <a:t>Charles Muronda</a:t>
            </a:r>
          </a:p>
          <a:p>
            <a:pPr marL="0" indent="0" fontAlgn="base">
              <a:spcBef>
                <a:spcPts val="0"/>
              </a:spcBef>
              <a:buNone/>
            </a:pPr>
            <a:r>
              <a:rPr lang="fr-FR" sz="1400" dirty="0">
                <a:solidFill>
                  <a:schemeClr val="tx2"/>
                </a:solidFill>
                <a:latin typeface="Arial Narrow" panose="020B0606020202030204" pitchFamily="34" charset="0"/>
                <a:ea typeface="Times New Roman"/>
              </a:rPr>
              <a:t>Grace Ramhewa</a:t>
            </a:r>
          </a:p>
          <a:p>
            <a:pPr marL="0" indent="0" fontAlgn="base">
              <a:spcBef>
                <a:spcPts val="0"/>
              </a:spcBef>
              <a:buNone/>
            </a:pPr>
            <a:r>
              <a:rPr lang="en-US" sz="1400" dirty="0">
                <a:solidFill>
                  <a:schemeClr val="tx2"/>
                </a:solidFill>
                <a:latin typeface="Arial Narrow" panose="020B0606020202030204" pitchFamily="34" charset="0"/>
                <a:ea typeface="Times New Roman"/>
              </a:rPr>
              <a:t> </a:t>
            </a:r>
          </a:p>
          <a:p>
            <a:pPr marL="0" indent="0">
              <a:spcBef>
                <a:spcPts val="0"/>
              </a:spcBef>
              <a:buNone/>
            </a:pPr>
            <a:r>
              <a:rPr lang="en-US" sz="1400" b="1" dirty="0">
                <a:solidFill>
                  <a:schemeClr val="tx2"/>
                </a:solidFill>
                <a:latin typeface="Arial Narrow" panose="020B0606020202030204" pitchFamily="34" charset="0"/>
                <a:ea typeface="Calibri"/>
                <a:cs typeface="Times New Roman"/>
              </a:rPr>
              <a:t>Central Statistical Office,  </a:t>
            </a:r>
          </a:p>
          <a:p>
            <a:pPr marL="0" indent="0">
              <a:spcBef>
                <a:spcPts val="0"/>
              </a:spcBef>
              <a:buNone/>
            </a:pPr>
            <a:r>
              <a:rPr lang="en-US" sz="1400" b="1" dirty="0">
                <a:solidFill>
                  <a:schemeClr val="tx2"/>
                </a:solidFill>
                <a:latin typeface="Arial Narrow" panose="020B0606020202030204" pitchFamily="34" charset="0"/>
                <a:ea typeface="Calibri"/>
                <a:cs typeface="Times New Roman"/>
              </a:rPr>
              <a:t>Zambia</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Nchimunya Nkombo</a:t>
            </a:r>
          </a:p>
          <a:p>
            <a:pPr marL="0" indent="0">
              <a:spcBef>
                <a:spcPts val="0"/>
              </a:spcBef>
              <a:buNone/>
            </a:pPr>
            <a:r>
              <a:rPr lang="en-US" sz="1400" dirty="0">
                <a:solidFill>
                  <a:schemeClr val="tx2"/>
                </a:solidFill>
                <a:latin typeface="Arial Narrow" panose="020B0606020202030204" pitchFamily="34" charset="0"/>
                <a:ea typeface="Calibri"/>
                <a:cs typeface="Times New Roman"/>
              </a:rPr>
              <a:t>Iven SIkanyiti</a:t>
            </a:r>
          </a:p>
          <a:p>
            <a:pPr marL="0" indent="0">
              <a:spcBef>
                <a:spcPts val="0"/>
              </a:spcBef>
              <a:buNone/>
            </a:pPr>
            <a:r>
              <a:rPr lang="en-US" sz="1400" dirty="0">
                <a:solidFill>
                  <a:schemeClr val="tx2"/>
                </a:solidFill>
                <a:latin typeface="Arial Narrow" panose="020B0606020202030204" pitchFamily="34" charset="0"/>
                <a:ea typeface="Calibri"/>
                <a:cs typeface="Times New Roman"/>
              </a:rPr>
              <a:t>Chola Nakazwe Daka</a:t>
            </a:r>
          </a:p>
          <a:p>
            <a:pPr marL="0" indent="0">
              <a:spcBef>
                <a:spcPts val="0"/>
              </a:spcBef>
              <a:buNone/>
            </a:pPr>
            <a:r>
              <a:rPr lang="en-US" sz="1400" dirty="0">
                <a:solidFill>
                  <a:schemeClr val="tx2"/>
                </a:solidFill>
                <a:latin typeface="Arial Narrow" panose="020B0606020202030204" pitchFamily="34" charset="0"/>
                <a:ea typeface="Calibri"/>
                <a:cs typeface="Times New Roman"/>
              </a:rPr>
              <a:t>Palver Sikanyiti</a:t>
            </a:r>
          </a:p>
          <a:p>
            <a:pPr marL="0" indent="0">
              <a:spcBef>
                <a:spcPts val="0"/>
              </a:spcBef>
              <a:buNone/>
            </a:pPr>
            <a:r>
              <a:rPr lang="en-US" sz="1400" dirty="0">
                <a:solidFill>
                  <a:schemeClr val="tx2"/>
                </a:solidFill>
                <a:latin typeface="Arial Narrow" panose="020B0606020202030204" pitchFamily="34" charset="0"/>
                <a:ea typeface="Calibri"/>
                <a:cs typeface="Times New Roman"/>
              </a:rPr>
              <a:t>Chibesa Musamba</a:t>
            </a:r>
          </a:p>
          <a:p>
            <a:pPr marL="0" indent="0">
              <a:spcBef>
                <a:spcPts val="0"/>
              </a:spcBef>
              <a:buNone/>
            </a:pPr>
            <a:endParaRPr lang="en-US" sz="1400" b="1"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Tropical Diseases Research  Centre, Zambia</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Webster Kasongo</a:t>
            </a:r>
          </a:p>
          <a:p>
            <a:pPr marL="0" indent="0">
              <a:spcBef>
                <a:spcPts val="0"/>
              </a:spcBef>
              <a:buNone/>
            </a:pPr>
            <a:r>
              <a:rPr lang="en-US" sz="1400" dirty="0">
                <a:solidFill>
                  <a:schemeClr val="tx2"/>
                </a:solidFill>
                <a:latin typeface="Arial Narrow" panose="020B0606020202030204" pitchFamily="34" charset="0"/>
                <a:ea typeface="Calibri"/>
                <a:cs typeface="Times New Roman"/>
              </a:rPr>
              <a:t> </a:t>
            </a:r>
            <a:endParaRPr lang="en-US" sz="1400" b="1"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University Teaching Hospital, Zambia</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Gina Mulundu</a:t>
            </a:r>
          </a:p>
          <a:p>
            <a:pPr marL="0" indent="0">
              <a:spcBef>
                <a:spcPts val="0"/>
              </a:spcBef>
              <a:buNone/>
            </a:pPr>
            <a:r>
              <a:rPr lang="en-US" sz="1400" dirty="0">
                <a:solidFill>
                  <a:schemeClr val="tx2"/>
                </a:solidFill>
                <a:latin typeface="Arial Narrow" panose="020B0606020202030204" pitchFamily="34" charset="0"/>
                <a:ea typeface="Calibri"/>
                <a:cs typeface="Times New Roman"/>
              </a:rPr>
              <a:t> </a:t>
            </a:r>
            <a:r>
              <a:rPr lang="en-US" sz="1400" b="1" dirty="0">
                <a:solidFill>
                  <a:schemeClr val="tx2"/>
                </a:solidFill>
                <a:latin typeface="Arial Narrow" panose="020B0606020202030204" pitchFamily="34" charset="0"/>
                <a:ea typeface="Calibri"/>
                <a:cs typeface="Times New Roman"/>
              </a:rPr>
              <a:t>University of Zambia </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Emmanuel Tembo</a:t>
            </a:r>
          </a:p>
          <a:p>
            <a:pPr marL="0" indent="0">
              <a:spcBef>
                <a:spcPts val="0"/>
              </a:spcBef>
              <a:buNone/>
            </a:pPr>
            <a:r>
              <a:rPr lang="en-US" sz="1400" dirty="0">
                <a:solidFill>
                  <a:schemeClr val="tx2"/>
                </a:solidFill>
                <a:latin typeface="Arial Narrow" panose="020B0606020202030204" pitchFamily="34" charset="0"/>
                <a:ea typeface="Calibri"/>
                <a:cs typeface="Times New Roman"/>
              </a:rPr>
              <a:t>Jacob Malungo</a:t>
            </a:r>
          </a:p>
          <a:p>
            <a:pPr marL="0" indent="0">
              <a:spcBef>
                <a:spcPts val="0"/>
              </a:spcBef>
              <a:buNone/>
            </a:pPr>
            <a:r>
              <a:rPr lang="en-US" sz="1400" dirty="0">
                <a:solidFill>
                  <a:schemeClr val="tx2"/>
                </a:solidFill>
                <a:latin typeface="Arial Narrow" panose="020B0606020202030204" pitchFamily="34" charset="0"/>
                <a:ea typeface="Calibri"/>
                <a:cs typeface="Times New Roman"/>
              </a:rPr>
              <a:t>Nkuye Moyo</a:t>
            </a:r>
          </a:p>
          <a:p>
            <a:pPr marL="0" indent="0">
              <a:spcBef>
                <a:spcPts val="0"/>
              </a:spcBef>
              <a:buNone/>
            </a:pPr>
            <a:r>
              <a:rPr lang="en-US" sz="1400" dirty="0">
                <a:solidFill>
                  <a:schemeClr val="tx2"/>
                </a:solidFill>
                <a:latin typeface="Arial Narrow" panose="020B0606020202030204" pitchFamily="34" charset="0"/>
                <a:ea typeface="Calibri"/>
                <a:cs typeface="Times New Roman"/>
              </a:rPr>
              <a:t> </a:t>
            </a:r>
          </a:p>
          <a:p>
            <a:pPr marL="0" indent="0">
              <a:spcBef>
                <a:spcPts val="0"/>
              </a:spcBef>
              <a:buNone/>
            </a:pPr>
            <a:r>
              <a:rPr lang="en-US" sz="1400" b="1" dirty="0">
                <a:solidFill>
                  <a:schemeClr val="tx2"/>
                </a:solidFill>
                <a:latin typeface="Arial Narrow" panose="020B0606020202030204" pitchFamily="34" charset="0"/>
                <a:ea typeface="Calibri"/>
                <a:cs typeface="Times New Roman"/>
              </a:rPr>
              <a:t>Ministry of Health, Malawi</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Frank </a:t>
            </a:r>
            <a:r>
              <a:rPr lang="en-US" sz="1400" spc="67" dirty="0">
                <a:solidFill>
                  <a:schemeClr val="tx2"/>
                </a:solidFill>
                <a:latin typeface="Arial Narrow" panose="020B0606020202030204" pitchFamily="34" charset="0"/>
                <a:ea typeface="Calibri"/>
                <a:cs typeface="Times New Roman"/>
              </a:rPr>
              <a:t>Chimbwandira</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George F. Bello</a:t>
            </a:r>
          </a:p>
          <a:p>
            <a:pPr marL="0" indent="0">
              <a:spcBef>
                <a:spcPts val="0"/>
              </a:spcBef>
              <a:buNone/>
            </a:pPr>
            <a:r>
              <a:rPr lang="en-US" sz="1400" dirty="0">
                <a:solidFill>
                  <a:schemeClr val="tx2"/>
                </a:solidFill>
                <a:latin typeface="Arial Narrow" panose="020B0606020202030204" pitchFamily="34" charset="0"/>
                <a:ea typeface="Calibri"/>
                <a:cs typeface="Times New Roman"/>
              </a:rPr>
              <a:t>Andreas Jahn</a:t>
            </a:r>
          </a:p>
          <a:p>
            <a:pPr marL="0" indent="0">
              <a:spcBef>
                <a:spcPts val="0"/>
              </a:spcBef>
              <a:buNone/>
            </a:pPr>
            <a:r>
              <a:rPr lang="en-US" sz="1400" dirty="0">
                <a:solidFill>
                  <a:schemeClr val="tx2"/>
                </a:solidFill>
                <a:latin typeface="Arial Narrow" panose="020B0606020202030204" pitchFamily="34" charset="0"/>
                <a:ea typeface="Calibri"/>
                <a:cs typeface="Times New Roman"/>
              </a:rPr>
              <a:t>Sikhona Chipeta</a:t>
            </a:r>
          </a:p>
          <a:p>
            <a:pPr marL="0" indent="0">
              <a:spcBef>
                <a:spcPts val="0"/>
              </a:spcBef>
              <a:buNone/>
            </a:pPr>
            <a:r>
              <a:rPr lang="en-US" sz="1400" dirty="0">
                <a:solidFill>
                  <a:schemeClr val="tx2"/>
                </a:solidFill>
                <a:latin typeface="Arial Narrow" panose="020B0606020202030204" pitchFamily="34" charset="0"/>
                <a:ea typeface="Calibri"/>
                <a:cs typeface="Times New Roman"/>
              </a:rPr>
              <a:t>Mathews Kagoli</a:t>
            </a:r>
          </a:p>
          <a:p>
            <a:pPr marL="0" indent="0">
              <a:spcBef>
                <a:spcPts val="0"/>
              </a:spcBef>
              <a:buNone/>
            </a:pPr>
            <a:r>
              <a:rPr lang="en-US" sz="1400" dirty="0">
                <a:solidFill>
                  <a:schemeClr val="tx2"/>
                </a:solidFill>
                <a:latin typeface="Arial Narrow" panose="020B0606020202030204" pitchFamily="34" charset="0"/>
                <a:ea typeface="Calibri"/>
                <a:cs typeface="Times New Roman"/>
              </a:rPr>
              <a:t>C. Mwansambo</a:t>
            </a:r>
          </a:p>
          <a:p>
            <a:pPr marL="0" indent="0">
              <a:spcBef>
                <a:spcPts val="0"/>
              </a:spcBef>
              <a:buNone/>
            </a:pPr>
            <a:r>
              <a:rPr lang="en-US" sz="1400" dirty="0">
                <a:solidFill>
                  <a:schemeClr val="tx2"/>
                </a:solidFill>
                <a:latin typeface="Arial Narrow" panose="020B0606020202030204" pitchFamily="34" charset="0"/>
                <a:ea typeface="Calibri"/>
                <a:cs typeface="Times New Roman"/>
              </a:rPr>
              <a:t>Sheila Bandazi</a:t>
            </a:r>
          </a:p>
          <a:p>
            <a:pPr marL="0" indent="0">
              <a:spcBef>
                <a:spcPts val="0"/>
              </a:spcBef>
              <a:buNone/>
            </a:pPr>
            <a:r>
              <a:rPr lang="en-US" sz="1400" dirty="0">
                <a:solidFill>
                  <a:schemeClr val="tx2"/>
                </a:solidFill>
                <a:latin typeface="Arial Narrow" panose="020B0606020202030204" pitchFamily="34" charset="0"/>
                <a:ea typeface="Calibri"/>
                <a:cs typeface="Times New Roman"/>
              </a:rPr>
              <a:t>D. Kabambe</a:t>
            </a:r>
          </a:p>
          <a:p>
            <a:pPr marL="0" indent="0">
              <a:spcBef>
                <a:spcPts val="0"/>
              </a:spcBef>
              <a:buNone/>
            </a:pPr>
            <a:r>
              <a:rPr lang="en-US" sz="1400" dirty="0">
                <a:solidFill>
                  <a:schemeClr val="tx2"/>
                </a:solidFill>
                <a:latin typeface="Arial Narrow" panose="020B0606020202030204" pitchFamily="34" charset="0"/>
                <a:ea typeface="Calibri"/>
                <a:cs typeface="Times New Roman"/>
              </a:rPr>
              <a:t>R. Mwenda </a:t>
            </a:r>
          </a:p>
          <a:p>
            <a:pPr marL="0" indent="0">
              <a:spcBef>
                <a:spcPts val="0"/>
              </a:spcBef>
              <a:buNone/>
            </a:pPr>
            <a:r>
              <a:rPr lang="pt-PT" sz="1400" dirty="0">
                <a:solidFill>
                  <a:schemeClr val="tx2"/>
                </a:solidFill>
                <a:latin typeface="Arial Narrow" panose="020B0606020202030204" pitchFamily="34" charset="0"/>
                <a:ea typeface="Calibri"/>
                <a:cs typeface="Times New Roman"/>
              </a:rPr>
              <a:t> </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Blantyre Health Research and Training Trust (BHRTT)-Johns Hopkins University Laboratories</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N. Kumwenda </a:t>
            </a:r>
          </a:p>
          <a:p>
            <a:pPr marL="0" indent="0">
              <a:spcBef>
                <a:spcPts val="0"/>
              </a:spcBef>
              <a:buNone/>
            </a:pPr>
            <a:r>
              <a:rPr lang="en-US" sz="1400" dirty="0">
                <a:solidFill>
                  <a:schemeClr val="tx2"/>
                </a:solidFill>
                <a:latin typeface="Arial Narrow" panose="020B0606020202030204" pitchFamily="34" charset="0"/>
                <a:ea typeface="Calibri"/>
                <a:cs typeface="Times New Roman"/>
              </a:rPr>
              <a:t>Elizabeth Kampira </a:t>
            </a:r>
          </a:p>
          <a:p>
            <a:pPr marL="0" indent="0">
              <a:spcBef>
                <a:spcPts val="0"/>
              </a:spcBef>
              <a:buNone/>
            </a:pPr>
            <a:r>
              <a:rPr lang="en-US" sz="1400" b="1" dirty="0">
                <a:solidFill>
                  <a:schemeClr val="tx2"/>
                </a:solidFill>
                <a:latin typeface="Arial Narrow" panose="020B0606020202030204" pitchFamily="34" charset="0"/>
                <a:ea typeface="Calibri"/>
                <a:cs typeface="Times New Roman"/>
              </a:rPr>
              <a:t> </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b="1" dirty="0">
                <a:solidFill>
                  <a:schemeClr val="tx2"/>
                </a:solidFill>
                <a:latin typeface="Arial Narrow" panose="020B0606020202030204" pitchFamily="34" charset="0"/>
                <a:ea typeface="Calibri"/>
                <a:cs typeface="Times New Roman"/>
              </a:rPr>
              <a:t>Centre for Social Research, Malawi</a:t>
            </a:r>
            <a:endParaRPr lang="en-US" sz="1400" dirty="0">
              <a:solidFill>
                <a:schemeClr val="tx2"/>
              </a:solidFill>
              <a:latin typeface="Arial Narrow" panose="020B0606020202030204" pitchFamily="34" charset="0"/>
              <a:ea typeface="Calibri"/>
              <a:cs typeface="Times New Roman"/>
            </a:endParaRPr>
          </a:p>
          <a:p>
            <a:pPr marL="0" indent="0">
              <a:spcBef>
                <a:spcPts val="0"/>
              </a:spcBef>
              <a:buNone/>
            </a:pPr>
            <a:r>
              <a:rPr lang="en-US" sz="1400" dirty="0">
                <a:solidFill>
                  <a:schemeClr val="tx2"/>
                </a:solidFill>
                <a:latin typeface="Arial Narrow" panose="020B0606020202030204" pitchFamily="34" charset="0"/>
                <a:ea typeface="Calibri"/>
                <a:cs typeface="Times New Roman"/>
              </a:rPr>
              <a:t>A. Munthali</a:t>
            </a:r>
          </a:p>
          <a:p>
            <a:pPr marL="0" indent="0">
              <a:spcBef>
                <a:spcPts val="0"/>
              </a:spcBef>
              <a:buNone/>
            </a:pPr>
            <a:r>
              <a:rPr lang="en-US" sz="1400" dirty="0">
                <a:solidFill>
                  <a:schemeClr val="tx2"/>
                </a:solidFill>
                <a:latin typeface="Arial Narrow" panose="020B0606020202030204" pitchFamily="34" charset="0"/>
                <a:ea typeface="Calibri"/>
                <a:cs typeface="Times New Roman"/>
              </a:rPr>
              <a:t>John Kadzandira</a:t>
            </a:r>
          </a:p>
        </p:txBody>
      </p:sp>
      <p:sp>
        <p:nvSpPr>
          <p:cNvPr id="4" name="TextBox 3"/>
          <p:cNvSpPr txBox="1"/>
          <p:nvPr/>
        </p:nvSpPr>
        <p:spPr>
          <a:xfrm>
            <a:off x="0" y="4953030"/>
            <a:ext cx="12192000" cy="646331"/>
          </a:xfrm>
          <a:prstGeom prst="rect">
            <a:avLst/>
          </a:prstGeom>
          <a:noFill/>
        </p:spPr>
        <p:txBody>
          <a:bodyPr wrap="square" rtlCol="0">
            <a:spAutoFit/>
          </a:bodyPr>
          <a:lstStyle/>
          <a:p>
            <a:pPr defTabSz="1219170"/>
            <a:r>
              <a:rPr lang="en-US" sz="1200" i="1" dirty="0">
                <a:solidFill>
                  <a:prstClr val="black"/>
                </a:solidFill>
                <a:latin typeface="Arial Narrow" panose="020B0606020202030204" pitchFamily="34" charset="0"/>
              </a:rPr>
              <a:t>This project is supported by the U.S. President’s Emergency Plan for AIDS Relief (PEPFAR) through CDC under the terms of cooperative agreement #U2GGH001226. The contents are the responsibility of ICAP and do not necessarily reflect the views of the United States Government.</a:t>
            </a:r>
            <a:endParaRPr lang="en-US" sz="1200" dirty="0">
              <a:solidFill>
                <a:prstClr val="black"/>
              </a:solidFill>
              <a:latin typeface="Arial Narrow" panose="020B0606020202030204" pitchFamily="34" charset="0"/>
            </a:endParaRPr>
          </a:p>
          <a:p>
            <a:pPr defTabSz="1219170"/>
            <a:r>
              <a:rPr lang="en-US" sz="1200" dirty="0">
                <a:solidFill>
                  <a:prstClr val="black"/>
                </a:solidFill>
                <a:latin typeface="Arial Narrow" panose="020B0606020202030204" pitchFamily="34" charset="0"/>
              </a:rPr>
              <a:t>The mark "CDC" is owned by the US Dept. of Health and Human Services and is used with permission. Use of this logo is not an endorsement by HHS or CDC of any particular product, service, or enterprise.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5562600"/>
            <a:ext cx="12045951" cy="123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99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UNAIDS Goal and Targets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95084493"/>
              </p:ext>
            </p:extLst>
          </p:nvPr>
        </p:nvGraphicFramePr>
        <p:xfrm>
          <a:off x="609600" y="4351798"/>
          <a:ext cx="10134600" cy="211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09600" y="1600200"/>
            <a:ext cx="109728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E428A"/>
                </a:solidFill>
                <a:latin typeface="Garamond" panose="02020404030301010803" pitchFamily="18" charset="0"/>
              </a:rPr>
              <a:t>Goal:  To </a:t>
            </a:r>
            <a:r>
              <a:rPr lang="en-US" sz="3200" dirty="0">
                <a:solidFill>
                  <a:srgbClr val="1E428A"/>
                </a:solidFill>
                <a:latin typeface="Garamond" panose="02020404030301010803" pitchFamily="18" charset="0"/>
              </a:rPr>
              <a:t>end the AIDS epidemic by 2030</a:t>
            </a:r>
            <a:r>
              <a:rPr lang="en-US" sz="3200" dirty="0" smtClean="0">
                <a:solidFill>
                  <a:srgbClr val="1E428A"/>
                </a:solidFill>
                <a:latin typeface="Garamond" panose="02020404030301010803" pitchFamily="18" charset="0"/>
              </a:rPr>
              <a:t>.</a:t>
            </a:r>
          </a:p>
          <a:p>
            <a:endParaRPr lang="en-US" sz="3200" dirty="0">
              <a:solidFill>
                <a:srgbClr val="1E428A"/>
              </a:solidFill>
              <a:latin typeface="Garamond" panose="02020404030301010803" pitchFamily="18" charset="0"/>
            </a:endParaRPr>
          </a:p>
          <a:p>
            <a:endParaRPr lang="en-US" sz="3200" dirty="0" smtClean="0">
              <a:solidFill>
                <a:srgbClr val="1E428A"/>
              </a:solidFill>
              <a:latin typeface="Garamond" panose="02020404030301010803" pitchFamily="18" charset="0"/>
            </a:endParaRPr>
          </a:p>
          <a:p>
            <a:r>
              <a:rPr lang="en-US" sz="3200" dirty="0" smtClean="0">
                <a:solidFill>
                  <a:srgbClr val="1E428A"/>
                </a:solidFill>
                <a:latin typeface="Garamond" panose="02020404030301010803" pitchFamily="18" charset="0"/>
              </a:rPr>
              <a:t>Targets</a:t>
            </a:r>
            <a:r>
              <a:rPr lang="en-US" sz="3200" dirty="0">
                <a:solidFill>
                  <a:srgbClr val="1E428A"/>
                </a:solidFill>
                <a:latin typeface="Garamond" panose="02020404030301010803" pitchFamily="18" charset="0"/>
              </a:rPr>
              <a:t>: </a:t>
            </a:r>
            <a:r>
              <a:rPr lang="en-US" sz="3200" dirty="0" smtClean="0">
                <a:solidFill>
                  <a:srgbClr val="1E428A"/>
                </a:solidFill>
                <a:latin typeface="Garamond" panose="02020404030301010803" pitchFamily="18" charset="0"/>
              </a:rPr>
              <a:t>                                                            by 2020</a:t>
            </a:r>
            <a:endParaRPr lang="en-US" sz="3200" dirty="0">
              <a:solidFill>
                <a:srgbClr val="1E428A"/>
              </a:solidFill>
              <a:latin typeface="Garamond" panose="02020404030301010803" pitchFamily="18" charset="0"/>
            </a:endParaRPr>
          </a:p>
          <a:p>
            <a:pPr algn="ctr"/>
            <a:endParaRPr lang="en-US" dirty="0"/>
          </a:p>
        </p:txBody>
      </p:sp>
      <p:pic>
        <p:nvPicPr>
          <p:cNvPr id="5" name="Content Placeholder 7"/>
          <p:cNvPicPr>
            <a:picLocks noChangeAspect="1"/>
          </p:cNvPicPr>
          <p:nvPr/>
        </p:nvPicPr>
        <p:blipFill rotWithShape="1">
          <a:blip r:embed="rId8"/>
          <a:srcRect l="16833" t="45460" r="25649" b="13468"/>
          <a:stretch/>
        </p:blipFill>
        <p:spPr>
          <a:xfrm>
            <a:off x="2133600" y="1966184"/>
            <a:ext cx="5942206" cy="2385614"/>
          </a:xfrm>
          <a:prstGeom prst="rect">
            <a:avLst/>
          </a:prstGeom>
        </p:spPr>
      </p:pic>
    </p:spTree>
    <p:extLst>
      <p:ext uri="{BB962C8B-B14F-4D97-AF65-F5344CB8AC3E}">
        <p14:creationId xmlns:p14="http://schemas.microsoft.com/office/powerpoint/2010/main" val="3065280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Encouraging Results Towards 90-90-90</a:t>
            </a:r>
            <a:endParaRPr lang="en-US" dirty="0"/>
          </a:p>
        </p:txBody>
      </p:sp>
      <p:sp>
        <p:nvSpPr>
          <p:cNvPr id="3" name="Content Placeholder 2"/>
          <p:cNvSpPr>
            <a:spLocks noGrp="1"/>
          </p:cNvSpPr>
          <p:nvPr>
            <p:ph sz="half" idx="1"/>
          </p:nvPr>
        </p:nvSpPr>
        <p:spPr>
          <a:xfrm>
            <a:off x="609600" y="1600201"/>
            <a:ext cx="5791200" cy="5257799"/>
          </a:xfrm>
        </p:spPr>
        <p:txBody>
          <a:bodyPr>
            <a:normAutofit/>
          </a:bodyPr>
          <a:lstStyle/>
          <a:p>
            <a:r>
              <a:rPr lang="en-US" sz="3200" dirty="0" smtClean="0"/>
              <a:t>Encouraging initial </a:t>
            </a:r>
            <a:r>
              <a:rPr lang="en-US" sz="3200" dirty="0"/>
              <a:t>findings from the Population-based HIV Impact Assessment (PHIA) </a:t>
            </a:r>
            <a:r>
              <a:rPr lang="en-US" sz="3200" dirty="0" smtClean="0"/>
              <a:t>surveys in</a:t>
            </a:r>
            <a:r>
              <a:rPr lang="en-US" sz="3200" dirty="0"/>
              <a:t> </a:t>
            </a:r>
            <a:r>
              <a:rPr lang="en-US" sz="3200" dirty="0" smtClean="0"/>
              <a:t>9 countries.</a:t>
            </a:r>
          </a:p>
          <a:p>
            <a:endParaRPr lang="en-US" sz="3200" dirty="0" smtClean="0"/>
          </a:p>
          <a:p>
            <a:r>
              <a:rPr lang="en-US" sz="3200" dirty="0" smtClean="0"/>
              <a:t>VLS among those on ART range </a:t>
            </a:r>
            <a:r>
              <a:rPr lang="en-US" sz="3200" dirty="0"/>
              <a:t>from 75.9 in Cote </a:t>
            </a:r>
            <a:r>
              <a:rPr lang="en-US" sz="3200" dirty="0" smtClean="0"/>
              <a:t>d’Ivoire to 91.9% in eSwatini (Swaziland).</a:t>
            </a:r>
          </a:p>
        </p:txBody>
      </p:sp>
      <p:sp>
        <p:nvSpPr>
          <p:cNvPr id="4" name="Content Placeholder 3"/>
          <p:cNvSpPr>
            <a:spLocks noGrp="1"/>
          </p:cNvSpPr>
          <p:nvPr>
            <p:ph sz="half" idx="2"/>
          </p:nvPr>
        </p:nvSpPr>
        <p:spPr/>
        <p:txBody>
          <a:bodyPr>
            <a:normAutofit/>
          </a:bodyPr>
          <a:lstStyle/>
          <a:p>
            <a:pPr marL="0" indent="0">
              <a:buNone/>
            </a:pPr>
            <a:endParaRPr lang="en-US" dirty="0"/>
          </a:p>
        </p:txBody>
      </p:sp>
      <p:pic>
        <p:nvPicPr>
          <p:cNvPr id="6" name="Content Placeholder 3"/>
          <p:cNvPicPr>
            <a:picLocks noChangeAspect="1"/>
          </p:cNvPicPr>
          <p:nvPr/>
        </p:nvPicPr>
        <p:blipFill>
          <a:blip r:embed="rId3"/>
          <a:stretch>
            <a:fillRect/>
          </a:stretch>
        </p:blipFill>
        <p:spPr>
          <a:xfrm>
            <a:off x="6400800" y="1371600"/>
            <a:ext cx="5261016" cy="5340916"/>
          </a:xfrm>
          <a:prstGeom prst="rect">
            <a:avLst/>
          </a:prstGeom>
        </p:spPr>
      </p:pic>
    </p:spTree>
    <p:extLst>
      <p:ext uri="{BB962C8B-B14F-4D97-AF65-F5344CB8AC3E}">
        <p14:creationId xmlns:p14="http://schemas.microsoft.com/office/powerpoint/2010/main" val="151002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for Internal Validity in Early Studies</a:t>
            </a:r>
            <a:endParaRPr lang="en-US" dirty="0"/>
          </a:p>
        </p:txBody>
      </p:sp>
      <p:sp>
        <p:nvSpPr>
          <p:cNvPr id="3" name="Content Placeholder 2"/>
          <p:cNvSpPr>
            <a:spLocks noGrp="1"/>
          </p:cNvSpPr>
          <p:nvPr>
            <p:ph idx="1"/>
          </p:nvPr>
        </p:nvSpPr>
        <p:spPr>
          <a:xfrm>
            <a:off x="609600" y="1600201"/>
            <a:ext cx="10972800" cy="4571999"/>
          </a:xfrm>
        </p:spPr>
        <p:txBody>
          <a:bodyPr>
            <a:normAutofit fontScale="77500" lnSpcReduction="20000"/>
          </a:bodyPr>
          <a:lstStyle/>
          <a:p>
            <a:r>
              <a:rPr lang="en-US" sz="4200" dirty="0" smtClean="0"/>
              <a:t>Many </a:t>
            </a:r>
            <a:r>
              <a:rPr lang="en-US" sz="4200" dirty="0"/>
              <a:t>studies </a:t>
            </a:r>
            <a:r>
              <a:rPr lang="en-US" sz="4200" dirty="0" smtClean="0"/>
              <a:t>used different measures of aggregate VL </a:t>
            </a:r>
            <a:r>
              <a:rPr lang="en-US" sz="4200" dirty="0"/>
              <a:t>to evaluate the </a:t>
            </a:r>
            <a:r>
              <a:rPr lang="en-US" sz="4200" dirty="0" smtClean="0"/>
              <a:t>ART </a:t>
            </a:r>
            <a:r>
              <a:rPr lang="en-US" sz="4200" dirty="0"/>
              <a:t>programs and </a:t>
            </a:r>
            <a:r>
              <a:rPr lang="en-US" sz="4200" dirty="0" smtClean="0"/>
              <a:t>as a </a:t>
            </a:r>
            <a:r>
              <a:rPr lang="en-US" sz="4200" dirty="0"/>
              <a:t>proxy for HIV incidence </a:t>
            </a:r>
            <a:r>
              <a:rPr lang="en-US" sz="4200" dirty="0" smtClean="0"/>
              <a:t>since 2009 </a:t>
            </a:r>
          </a:p>
          <a:p>
            <a:pPr marL="0" indent="0">
              <a:buNone/>
            </a:pPr>
            <a:endParaRPr lang="en-US" sz="4200" dirty="0"/>
          </a:p>
          <a:p>
            <a:r>
              <a:rPr lang="en-US" sz="4200" dirty="0" smtClean="0"/>
              <a:t>Limitations and biases in previous studies:</a:t>
            </a:r>
            <a:endParaRPr lang="en-US" sz="4200" dirty="0"/>
          </a:p>
          <a:p>
            <a:pPr lvl="1"/>
            <a:r>
              <a:rPr lang="en-US" sz="3800" dirty="0"/>
              <a:t>Ecological fallacy</a:t>
            </a:r>
          </a:p>
          <a:p>
            <a:pPr lvl="1"/>
            <a:r>
              <a:rPr lang="en-US" sz="3800" dirty="0"/>
              <a:t>Sampling bias</a:t>
            </a:r>
          </a:p>
          <a:p>
            <a:pPr lvl="1"/>
            <a:r>
              <a:rPr lang="en-US" sz="3800" dirty="0"/>
              <a:t>Missing data</a:t>
            </a:r>
          </a:p>
          <a:p>
            <a:pPr lvl="1"/>
            <a:r>
              <a:rPr lang="en-US" sz="3800" dirty="0" smtClean="0"/>
              <a:t>Not including HIV </a:t>
            </a:r>
            <a:r>
              <a:rPr lang="en-US" sz="3800" dirty="0"/>
              <a:t>prevalence in the </a:t>
            </a:r>
            <a:r>
              <a:rPr lang="en-US" sz="3800" dirty="0" smtClean="0"/>
              <a:t>model</a:t>
            </a:r>
            <a:endParaRPr lang="en-US" sz="3800" dirty="0"/>
          </a:p>
          <a:p>
            <a:pPr lvl="1"/>
            <a:r>
              <a:rPr lang="en-US" sz="3800" dirty="0" smtClean="0"/>
              <a:t>Only those with a known HIV status were included</a:t>
            </a:r>
          </a:p>
          <a:p>
            <a:pPr lvl="1"/>
            <a:endParaRPr lang="en-US" sz="3800" dirty="0" smtClean="0"/>
          </a:p>
          <a:p>
            <a:pPr marL="0" indent="0">
              <a:buNone/>
            </a:pPr>
            <a:endParaRPr lang="en-US" sz="3800" dirty="0" smtClean="0"/>
          </a:p>
          <a:p>
            <a:endParaRPr lang="en-US" dirty="0"/>
          </a:p>
        </p:txBody>
      </p:sp>
      <p:sp>
        <p:nvSpPr>
          <p:cNvPr id="4" name="Rectangle 3"/>
          <p:cNvSpPr/>
          <p:nvPr/>
        </p:nvSpPr>
        <p:spPr>
          <a:xfrm>
            <a:off x="990600" y="6248400"/>
            <a:ext cx="9982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Miller, W. C., </a:t>
            </a:r>
            <a:r>
              <a:rPr lang="en-US" sz="1200" dirty="0" smtClean="0">
                <a:solidFill>
                  <a:schemeClr val="tx1"/>
                </a:solidFill>
              </a:rPr>
              <a:t>et al (2013</a:t>
            </a:r>
            <a:r>
              <a:rPr lang="en-US" sz="1200" dirty="0">
                <a:solidFill>
                  <a:schemeClr val="tx1"/>
                </a:solidFill>
              </a:rPr>
              <a:t>). "Community viral load as a measure for assessment of HIV treatment as prevention." The Lancet Infectious Diseases </a:t>
            </a:r>
            <a:r>
              <a:rPr lang="en-US" sz="1200" dirty="0" smtClean="0">
                <a:solidFill>
                  <a:schemeClr val="tx1"/>
                </a:solidFill>
              </a:rPr>
              <a:t>13 (</a:t>
            </a:r>
            <a:r>
              <a:rPr lang="en-US" sz="1200" dirty="0">
                <a:solidFill>
                  <a:schemeClr val="tx1"/>
                </a:solidFill>
              </a:rPr>
              <a:t>5): 459-464</a:t>
            </a:r>
          </a:p>
        </p:txBody>
      </p:sp>
    </p:spTree>
    <p:extLst>
      <p:ext uri="{BB962C8B-B14F-4D97-AF65-F5344CB8AC3E}">
        <p14:creationId xmlns:p14="http://schemas.microsoft.com/office/powerpoint/2010/main" val="1608656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for External Validity in Recent Studies</a:t>
            </a:r>
            <a:endParaRPr lang="en-US" dirty="0"/>
          </a:p>
        </p:txBody>
      </p:sp>
      <p:sp>
        <p:nvSpPr>
          <p:cNvPr id="3" name="Content Placeholder 2"/>
          <p:cNvSpPr>
            <a:spLocks noGrp="1"/>
          </p:cNvSpPr>
          <p:nvPr>
            <p:ph idx="1"/>
          </p:nvPr>
        </p:nvSpPr>
        <p:spPr>
          <a:xfrm>
            <a:off x="609600" y="1600201"/>
            <a:ext cx="11201400" cy="4952999"/>
          </a:xfrm>
        </p:spPr>
        <p:txBody>
          <a:bodyPr>
            <a:normAutofit/>
          </a:bodyPr>
          <a:lstStyle/>
          <a:p>
            <a:r>
              <a:rPr lang="en-US" dirty="0" smtClean="0"/>
              <a:t>Recent studies showed </a:t>
            </a:r>
            <a:r>
              <a:rPr lang="en-US" dirty="0"/>
              <a:t>population VL </a:t>
            </a:r>
            <a:r>
              <a:rPr lang="en-US" dirty="0" smtClean="0"/>
              <a:t>and prevalence of viremia are correlated with HIV incidence</a:t>
            </a:r>
          </a:p>
          <a:p>
            <a:endParaRPr lang="en-US" dirty="0"/>
          </a:p>
          <a:p>
            <a:r>
              <a:rPr lang="en-US" dirty="0" smtClean="0"/>
              <a:t>Hard to extrapolate to the general population:</a:t>
            </a:r>
          </a:p>
          <a:p>
            <a:pPr lvl="1"/>
            <a:r>
              <a:rPr lang="en-US" dirty="0" smtClean="0"/>
              <a:t>Certain </a:t>
            </a:r>
            <a:r>
              <a:rPr lang="en-US" dirty="0"/>
              <a:t>locations </a:t>
            </a:r>
            <a:r>
              <a:rPr lang="en-US" dirty="0" smtClean="0"/>
              <a:t>(Rural </a:t>
            </a:r>
            <a:r>
              <a:rPr lang="en-US" dirty="0"/>
              <a:t>KwaZulu-Natal, South </a:t>
            </a:r>
            <a:r>
              <a:rPr lang="en-US" dirty="0" smtClean="0"/>
              <a:t>Africa</a:t>
            </a:r>
            <a:r>
              <a:rPr lang="en-US" dirty="0"/>
              <a:t>;</a:t>
            </a:r>
            <a:r>
              <a:rPr lang="en-US" dirty="0" smtClean="0"/>
              <a:t> 22 cities in India) </a:t>
            </a:r>
          </a:p>
          <a:p>
            <a:pPr lvl="1"/>
            <a:r>
              <a:rPr lang="en-US" dirty="0" smtClean="0"/>
              <a:t>Populations (PWID and MSM)</a:t>
            </a:r>
          </a:p>
          <a:p>
            <a:pPr marL="457200" lvl="1" indent="0">
              <a:buNone/>
            </a:pPr>
            <a:endParaRPr lang="en-US" dirty="0" smtClean="0"/>
          </a:p>
          <a:p>
            <a:pPr marL="0" indent="0">
              <a:buNone/>
            </a:pPr>
            <a:endParaRPr lang="en-US" b="1" dirty="0"/>
          </a:p>
          <a:p>
            <a:endParaRPr lang="en-US" dirty="0"/>
          </a:p>
          <a:p>
            <a:endParaRPr lang="en-US" dirty="0"/>
          </a:p>
        </p:txBody>
      </p:sp>
      <p:sp>
        <p:nvSpPr>
          <p:cNvPr id="4" name="Rectangle 3"/>
          <p:cNvSpPr/>
          <p:nvPr/>
        </p:nvSpPr>
        <p:spPr>
          <a:xfrm>
            <a:off x="685800" y="5904766"/>
            <a:ext cx="10553700" cy="830997"/>
          </a:xfrm>
          <a:prstGeom prst="rect">
            <a:avLst/>
          </a:prstGeom>
        </p:spPr>
        <p:txBody>
          <a:bodyPr wrap="square">
            <a:spAutoFit/>
          </a:bodyPr>
          <a:lstStyle/>
          <a:p>
            <a:r>
              <a:rPr lang="en-US" sz="1200" dirty="0"/>
              <a:t>Solomon, S. S., et al (2016). "Community viral load, antiretroviral therapy coverage, and HIV incidence in India: a cross-sectional, comparative study." The Lancet HIV 3(4): e183-e190.</a:t>
            </a:r>
          </a:p>
          <a:p>
            <a:r>
              <a:rPr lang="en-US" sz="1200" dirty="0" err="1"/>
              <a:t>Tanser</a:t>
            </a:r>
            <a:r>
              <a:rPr lang="en-US" sz="1200" dirty="0"/>
              <a:t>, F., et al (2017). "Effect of population viral load on prospective HIV incidence in a hyperendemic rural African community." Science translational medicine 9(420): eaam8012.</a:t>
            </a:r>
          </a:p>
        </p:txBody>
      </p:sp>
    </p:spTree>
    <p:extLst>
      <p:ext uri="{BB962C8B-B14F-4D97-AF65-F5344CB8AC3E}">
        <p14:creationId xmlns:p14="http://schemas.microsoft.com/office/powerpoint/2010/main" val="4121021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Is there an association between population viral load and viral load suppression and the probability of at least one recent HIV-1 infection in the surveys’ smallest geographic sampling unit (an enumeration area)? </a:t>
            </a:r>
          </a:p>
          <a:p>
            <a:endParaRPr lang="en-US" dirty="0"/>
          </a:p>
        </p:txBody>
      </p:sp>
    </p:spTree>
    <p:extLst>
      <p:ext uri="{BB962C8B-B14F-4D97-AF65-F5344CB8AC3E}">
        <p14:creationId xmlns:p14="http://schemas.microsoft.com/office/powerpoint/2010/main" val="2522735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normAutofit/>
          </a:bodyPr>
          <a:lstStyle/>
          <a:p>
            <a:r>
              <a:rPr lang="en-US" dirty="0" smtClean="0"/>
              <a:t>Nationally </a:t>
            </a:r>
            <a:r>
              <a:rPr lang="en-US" dirty="0"/>
              <a:t>representative, cross-sectional data from PHIA </a:t>
            </a:r>
            <a:r>
              <a:rPr lang="en-US" dirty="0" smtClean="0"/>
              <a:t>surveys </a:t>
            </a:r>
            <a:r>
              <a:rPr lang="en-US" dirty="0"/>
              <a:t>in Zimbabwe, Malawi, and Zambia. </a:t>
            </a:r>
          </a:p>
          <a:p>
            <a:pPr marL="0" indent="0">
              <a:buNone/>
            </a:pPr>
            <a:endParaRPr lang="en-US" b="1" dirty="0"/>
          </a:p>
          <a:p>
            <a:r>
              <a:rPr lang="en-US" dirty="0"/>
              <a:t>Two-stage stratified cluster </a:t>
            </a:r>
            <a:r>
              <a:rPr lang="en-US" dirty="0" smtClean="0"/>
              <a:t>sample,</a:t>
            </a:r>
            <a:endParaRPr lang="en-US" dirty="0"/>
          </a:p>
          <a:p>
            <a:pPr lvl="1"/>
            <a:r>
              <a:rPr lang="en-US" dirty="0"/>
              <a:t>1</a:t>
            </a:r>
            <a:r>
              <a:rPr lang="en-US" baseline="30000" dirty="0"/>
              <a:t>st</a:t>
            </a:r>
            <a:r>
              <a:rPr lang="en-US" dirty="0"/>
              <a:t> : EAs from the latest </a:t>
            </a:r>
            <a:r>
              <a:rPr lang="en-US" dirty="0" smtClean="0"/>
              <a:t>census </a:t>
            </a:r>
            <a:endParaRPr lang="en-US" dirty="0"/>
          </a:p>
          <a:p>
            <a:pPr lvl="1"/>
            <a:r>
              <a:rPr lang="en-US" dirty="0"/>
              <a:t>2</a:t>
            </a:r>
            <a:r>
              <a:rPr lang="en-US" baseline="30000" dirty="0"/>
              <a:t>nd</a:t>
            </a:r>
            <a:r>
              <a:rPr lang="en-US" dirty="0"/>
              <a:t> : randomly selected a sample of households in each </a:t>
            </a:r>
            <a:r>
              <a:rPr lang="en-US" dirty="0" smtClean="0"/>
              <a:t>EA </a:t>
            </a:r>
            <a:endParaRPr lang="en-US" dirty="0"/>
          </a:p>
          <a:p>
            <a:endParaRPr lang="en-US" sz="3200" dirty="0" smtClean="0"/>
          </a:p>
        </p:txBody>
      </p:sp>
      <p:pic>
        <p:nvPicPr>
          <p:cNvPr id="5"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22140" y="1470487"/>
            <a:ext cx="333292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482295" y="6248400"/>
            <a:ext cx="2404905" cy="2326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50000"/>
                  </a:schemeClr>
                </a:solidFill>
              </a:rPr>
              <a:t>Graphic compliment to UN </a:t>
            </a:r>
            <a:r>
              <a:rPr lang="en-US" sz="900" dirty="0">
                <a:solidFill>
                  <a:schemeClr val="bg1">
                    <a:lumMod val="50000"/>
                  </a:schemeClr>
                </a:solidFill>
              </a:rPr>
              <a:t>Statistics Division</a:t>
            </a:r>
          </a:p>
        </p:txBody>
      </p:sp>
    </p:spTree>
    <p:extLst>
      <p:ext uri="{BB962C8B-B14F-4D97-AF65-F5344CB8AC3E}">
        <p14:creationId xmlns:p14="http://schemas.microsoft.com/office/powerpoint/2010/main" val="395944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Enumeration Area Sample Size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032714"/>
              </p:ext>
            </p:extLst>
          </p:nvPr>
        </p:nvGraphicFramePr>
        <p:xfrm>
          <a:off x="762000" y="3429000"/>
          <a:ext cx="10972800" cy="162395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847388772"/>
                    </a:ext>
                  </a:extLst>
                </a:gridCol>
                <a:gridCol w="2743200">
                  <a:extLst>
                    <a:ext uri="{9D8B030D-6E8A-4147-A177-3AD203B41FA5}">
                      <a16:colId xmlns:a16="http://schemas.microsoft.com/office/drawing/2014/main" xmlns="" val="2881473314"/>
                    </a:ext>
                  </a:extLst>
                </a:gridCol>
                <a:gridCol w="2743200">
                  <a:extLst>
                    <a:ext uri="{9D8B030D-6E8A-4147-A177-3AD203B41FA5}">
                      <a16:colId xmlns:a16="http://schemas.microsoft.com/office/drawing/2014/main" xmlns="" val="3028378925"/>
                    </a:ext>
                  </a:extLst>
                </a:gridCol>
                <a:gridCol w="2743200">
                  <a:extLst>
                    <a:ext uri="{9D8B030D-6E8A-4147-A177-3AD203B41FA5}">
                      <a16:colId xmlns:a16="http://schemas.microsoft.com/office/drawing/2014/main" xmlns="" val="2840463015"/>
                    </a:ext>
                  </a:extLst>
                </a:gridCol>
              </a:tblGrid>
              <a:tr h="370840">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uFill>
                            <a:solidFill>
                              <a:srgbClr val="000000"/>
                            </a:solidFill>
                          </a:uFill>
                        </a:rPr>
                        <a:t>Urban</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uFill>
                            <a:solidFill>
                              <a:srgbClr val="000000"/>
                            </a:solidFill>
                          </a:uFill>
                        </a:rPr>
                        <a:t>Rural</a:t>
                      </a:r>
                      <a:endParaRPr lang="en-US" sz="2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a:effectLst/>
                          <a:uFill>
                            <a:solidFill>
                              <a:srgbClr val="000000"/>
                            </a:solidFill>
                          </a:uFill>
                        </a:rPr>
                        <a:t>Total</a:t>
                      </a:r>
                      <a:endParaRPr lang="en-US" sz="2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888408255"/>
                  </a:ext>
                </a:extLst>
              </a:tr>
              <a:tr h="370840">
                <a:tc>
                  <a:txBody>
                    <a:bodyPr/>
                    <a:lstStyle/>
                    <a:p>
                      <a:pPr marL="0" marR="0">
                        <a:lnSpc>
                          <a:spcPct val="107000"/>
                        </a:lnSpc>
                        <a:spcBef>
                          <a:spcPts val="0"/>
                        </a:spcBef>
                        <a:spcAft>
                          <a:spcPts val="0"/>
                        </a:spcAft>
                      </a:pPr>
                      <a:r>
                        <a:rPr lang="en-US" sz="2400">
                          <a:effectLst/>
                        </a:rPr>
                        <a:t>Zimbabwe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344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499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637298"/>
                  </a:ext>
                </a:extLst>
              </a:tr>
              <a:tr h="370840">
                <a:tc>
                  <a:txBody>
                    <a:bodyPr/>
                    <a:lstStyle/>
                    <a:p>
                      <a:pPr marL="0" marR="0" algn="just">
                        <a:lnSpc>
                          <a:spcPct val="107000"/>
                        </a:lnSpc>
                        <a:spcBef>
                          <a:spcPts val="0"/>
                        </a:spcBef>
                        <a:spcAft>
                          <a:spcPts val="0"/>
                        </a:spcAft>
                      </a:pPr>
                      <a:r>
                        <a:rPr lang="en-US" sz="2400">
                          <a:effectLst/>
                        </a:rPr>
                        <a:t>Malawi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160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340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56205047"/>
                  </a:ext>
                </a:extLst>
              </a:tr>
              <a:tr h="370840">
                <a:tc>
                  <a:txBody>
                    <a:bodyPr/>
                    <a:lstStyle/>
                    <a:p>
                      <a:pPr marL="0" marR="0">
                        <a:lnSpc>
                          <a:spcPct val="115000"/>
                        </a:lnSpc>
                        <a:spcBef>
                          <a:spcPts val="0"/>
                        </a:spcBef>
                        <a:spcAft>
                          <a:spcPts val="0"/>
                        </a:spcAft>
                      </a:pPr>
                      <a:r>
                        <a:rPr lang="en-US" sz="2400">
                          <a:effectLst/>
                          <a:uFill>
                            <a:solidFill>
                              <a:srgbClr val="000000"/>
                            </a:solidFill>
                          </a:uFill>
                        </a:rPr>
                        <a:t>Zambia</a:t>
                      </a:r>
                      <a:endParaRPr lang="en-US" sz="2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uFill>
                            <a:solidFill>
                              <a:srgbClr val="000000"/>
                            </a:solidFill>
                          </a:uFill>
                        </a:rPr>
                        <a:t>194</a:t>
                      </a:r>
                      <a:endParaRPr lang="en-US" sz="24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tc>
                <a:tc>
                  <a:txBody>
                    <a:bodyPr/>
                    <a:lstStyle/>
                    <a:p>
                      <a:pPr marL="0" marR="0" algn="ctr">
                        <a:spcBef>
                          <a:spcPts val="0"/>
                        </a:spcBef>
                        <a:spcAft>
                          <a:spcPts val="0"/>
                        </a:spcAft>
                      </a:pPr>
                      <a:r>
                        <a:rPr lang="en-US" sz="2400">
                          <a:effectLst/>
                          <a:uFill>
                            <a:solidFill>
                              <a:srgbClr val="000000"/>
                            </a:solidFill>
                          </a:uFill>
                        </a:rPr>
                        <a:t>317</a:t>
                      </a:r>
                      <a:endParaRPr lang="en-US" sz="240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tc>
                <a:tc>
                  <a:txBody>
                    <a:bodyPr/>
                    <a:lstStyle/>
                    <a:p>
                      <a:pPr marL="0" marR="0" algn="ctr">
                        <a:spcBef>
                          <a:spcPts val="0"/>
                        </a:spcBef>
                        <a:spcAft>
                          <a:spcPts val="0"/>
                        </a:spcAft>
                      </a:pPr>
                      <a:r>
                        <a:rPr lang="en-US" sz="2400" dirty="0">
                          <a:effectLst/>
                          <a:uFill>
                            <a:solidFill>
                              <a:srgbClr val="000000"/>
                            </a:solidFill>
                          </a:uFill>
                        </a:rPr>
                        <a:t>511</a:t>
                      </a:r>
                      <a:endParaRPr lang="en-US" sz="2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68580" marR="68580" marT="0" marB="0"/>
                </a:tc>
                <a:extLst>
                  <a:ext uri="{0D108BD9-81ED-4DB2-BD59-A6C34878D82A}">
                    <a16:rowId xmlns:a16="http://schemas.microsoft.com/office/drawing/2014/main" xmlns="" val="3341128266"/>
                  </a:ext>
                </a:extLst>
              </a:tr>
            </a:tbl>
          </a:graphicData>
        </a:graphic>
      </p:graphicFrame>
      <p:sp>
        <p:nvSpPr>
          <p:cNvPr id="6" name="Rectangle 5"/>
          <p:cNvSpPr/>
          <p:nvPr/>
        </p:nvSpPr>
        <p:spPr>
          <a:xfrm>
            <a:off x="609600" y="1417638"/>
            <a:ext cx="11125200" cy="1569660"/>
          </a:xfrm>
          <a:prstGeom prst="rect">
            <a:avLst/>
          </a:prstGeom>
        </p:spPr>
        <p:txBody>
          <a:bodyPr wrap="square">
            <a:spAutoFit/>
          </a:bodyPr>
          <a:lstStyle/>
          <a:p>
            <a:r>
              <a:rPr lang="en-US" sz="3200" b="1" dirty="0">
                <a:solidFill>
                  <a:srgbClr val="1E428A"/>
                </a:solidFill>
                <a:latin typeface="Garamond" panose="02020404030301010803" pitchFamily="18" charset="0"/>
              </a:rPr>
              <a:t>Total data collected</a:t>
            </a:r>
            <a:r>
              <a:rPr lang="en-US" sz="3200" dirty="0">
                <a:solidFill>
                  <a:srgbClr val="1E428A"/>
                </a:solidFill>
                <a:latin typeface="Garamond" panose="02020404030301010803" pitchFamily="18" charset="0"/>
              </a:rPr>
              <a:t>: 1,510 EAs across the three surveys</a:t>
            </a:r>
          </a:p>
          <a:p>
            <a:r>
              <a:rPr lang="en-US" sz="3200" b="1" dirty="0">
                <a:solidFill>
                  <a:srgbClr val="1E428A"/>
                </a:solidFill>
                <a:latin typeface="Garamond" panose="02020404030301010803" pitchFamily="18" charset="0"/>
              </a:rPr>
              <a:t>Included  in this study</a:t>
            </a:r>
            <a:r>
              <a:rPr lang="en-US" sz="3200" dirty="0">
                <a:solidFill>
                  <a:srgbClr val="1E428A"/>
                </a:solidFill>
                <a:latin typeface="Garamond" panose="02020404030301010803" pitchFamily="18" charset="0"/>
              </a:rPr>
              <a:t>: 1,374 EAs (91%)  with at least one HIV+ </a:t>
            </a:r>
            <a:r>
              <a:rPr lang="en-US" sz="3200" dirty="0" smtClean="0">
                <a:solidFill>
                  <a:srgbClr val="1E428A"/>
                </a:solidFill>
                <a:latin typeface="Garamond" panose="02020404030301010803" pitchFamily="18" charset="0"/>
              </a:rPr>
              <a:t>adult, </a:t>
            </a:r>
            <a:r>
              <a:rPr lang="en-US" sz="3200" dirty="0">
                <a:solidFill>
                  <a:srgbClr val="1E428A"/>
                </a:solidFill>
                <a:latin typeface="Garamond" panose="02020404030301010803" pitchFamily="18" charset="0"/>
              </a:rPr>
              <a:t>consenting to an interview and blood draw.</a:t>
            </a:r>
          </a:p>
        </p:txBody>
      </p:sp>
      <p:sp>
        <p:nvSpPr>
          <p:cNvPr id="7" name="Rectangle 6"/>
          <p:cNvSpPr/>
          <p:nvPr/>
        </p:nvSpPr>
        <p:spPr>
          <a:xfrm>
            <a:off x="2567781" y="5494652"/>
            <a:ext cx="7361238" cy="584775"/>
          </a:xfrm>
          <a:prstGeom prst="rect">
            <a:avLst/>
          </a:prstGeom>
        </p:spPr>
        <p:txBody>
          <a:bodyPr wrap="square">
            <a:spAutoFit/>
          </a:bodyPr>
          <a:lstStyle/>
          <a:p>
            <a:r>
              <a:rPr lang="en-US" sz="3200" dirty="0">
                <a:solidFill>
                  <a:srgbClr val="1E428A"/>
                </a:solidFill>
                <a:latin typeface="Garamond" panose="02020404030301010803" pitchFamily="18" charset="0"/>
              </a:rPr>
              <a:t>Total of 58,366 adults aged 15-59 years</a:t>
            </a:r>
          </a:p>
        </p:txBody>
      </p:sp>
    </p:spTree>
    <p:extLst>
      <p:ext uri="{BB962C8B-B14F-4D97-AF65-F5344CB8AC3E}">
        <p14:creationId xmlns:p14="http://schemas.microsoft.com/office/powerpoint/2010/main" val="324960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recent cases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4927005"/>
              </p:ext>
            </p:extLst>
          </p:nvPr>
        </p:nvGraphicFramePr>
        <p:xfrm>
          <a:off x="609600" y="1600200"/>
          <a:ext cx="10972800" cy="4724399"/>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xmlns="" val="4183047221"/>
                    </a:ext>
                  </a:extLst>
                </a:gridCol>
                <a:gridCol w="2194560">
                  <a:extLst>
                    <a:ext uri="{9D8B030D-6E8A-4147-A177-3AD203B41FA5}">
                      <a16:colId xmlns:a16="http://schemas.microsoft.com/office/drawing/2014/main" xmlns="" val="2856853248"/>
                    </a:ext>
                  </a:extLst>
                </a:gridCol>
                <a:gridCol w="2194560">
                  <a:extLst>
                    <a:ext uri="{9D8B030D-6E8A-4147-A177-3AD203B41FA5}">
                      <a16:colId xmlns:a16="http://schemas.microsoft.com/office/drawing/2014/main" xmlns="" val="520613528"/>
                    </a:ext>
                  </a:extLst>
                </a:gridCol>
                <a:gridCol w="2194560">
                  <a:extLst>
                    <a:ext uri="{9D8B030D-6E8A-4147-A177-3AD203B41FA5}">
                      <a16:colId xmlns:a16="http://schemas.microsoft.com/office/drawing/2014/main" xmlns="" val="3486080970"/>
                    </a:ext>
                  </a:extLst>
                </a:gridCol>
                <a:gridCol w="2194560">
                  <a:extLst>
                    <a:ext uri="{9D8B030D-6E8A-4147-A177-3AD203B41FA5}">
                      <a16:colId xmlns:a16="http://schemas.microsoft.com/office/drawing/2014/main" xmlns="" val="204280991"/>
                    </a:ext>
                  </a:extLst>
                </a:gridCol>
              </a:tblGrid>
              <a:tr h="2005023">
                <a:tc>
                  <a:txBody>
                    <a:bodyPr/>
                    <a:lstStyle/>
                    <a:p>
                      <a:pPr algn="ctr" fontAlgn="b"/>
                      <a:r>
                        <a:rPr lang="en-US" sz="2400" b="1" i="0" u="none" strike="noStrike" dirty="0" smtClean="0">
                          <a:solidFill>
                            <a:schemeClr val="bg1"/>
                          </a:solidFill>
                          <a:effectLst/>
                          <a:latin typeface="Calibri" panose="020F0502020204030204" pitchFamily="34" charset="0"/>
                        </a:rPr>
                        <a:t>Number of recent</a:t>
                      </a:r>
                      <a:r>
                        <a:rPr lang="en-US" sz="2400" b="1" i="0" u="none" strike="noStrike" baseline="0" dirty="0" smtClean="0">
                          <a:solidFill>
                            <a:schemeClr val="bg1"/>
                          </a:solidFill>
                          <a:effectLst/>
                          <a:latin typeface="Calibri" panose="020F0502020204030204" pitchFamily="34" charset="0"/>
                        </a:rPr>
                        <a:t> HIV cases at EAs</a:t>
                      </a:r>
                      <a:endParaRPr lang="en-US" sz="2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400" b="1" i="0" u="none" strike="noStrike" dirty="0">
                          <a:solidFill>
                            <a:schemeClr val="bg1"/>
                          </a:solidFill>
                          <a:effectLst/>
                          <a:latin typeface="Calibri" panose="020F0502020204030204" pitchFamily="34" charset="0"/>
                        </a:rPr>
                        <a:t>Malawi</a:t>
                      </a:r>
                    </a:p>
                  </a:txBody>
                  <a:tcPr marL="9525" marR="9525" marT="9525" marB="0" anchor="ctr"/>
                </a:tc>
                <a:tc>
                  <a:txBody>
                    <a:bodyPr/>
                    <a:lstStyle/>
                    <a:p>
                      <a:pPr algn="ctr" fontAlgn="b"/>
                      <a:r>
                        <a:rPr lang="en-US" sz="2400" b="1" i="0" u="none" strike="noStrike" dirty="0">
                          <a:solidFill>
                            <a:schemeClr val="bg1"/>
                          </a:solidFill>
                          <a:effectLst/>
                          <a:latin typeface="Calibri" panose="020F0502020204030204" pitchFamily="34" charset="0"/>
                        </a:rPr>
                        <a:t>Zambia</a:t>
                      </a:r>
                    </a:p>
                  </a:txBody>
                  <a:tcPr marL="9525" marR="9525" marT="9525" marB="0" anchor="ctr"/>
                </a:tc>
                <a:tc>
                  <a:txBody>
                    <a:bodyPr/>
                    <a:lstStyle/>
                    <a:p>
                      <a:pPr algn="ctr" fontAlgn="b"/>
                      <a:r>
                        <a:rPr lang="en-US" sz="2400" b="1" i="0" u="none" strike="noStrike" dirty="0">
                          <a:solidFill>
                            <a:schemeClr val="bg1"/>
                          </a:solidFill>
                          <a:effectLst/>
                          <a:latin typeface="Calibri" panose="020F0502020204030204" pitchFamily="34" charset="0"/>
                        </a:rPr>
                        <a:t>Zimbabwe</a:t>
                      </a:r>
                    </a:p>
                  </a:txBody>
                  <a:tcPr marL="9525" marR="9525" marT="9525" marB="0" anchor="ctr"/>
                </a:tc>
                <a:tc>
                  <a:txBody>
                    <a:bodyPr/>
                    <a:lstStyle/>
                    <a:p>
                      <a:pPr algn="ctr" fontAlgn="b"/>
                      <a:r>
                        <a:rPr lang="en-US" sz="2400" b="1" i="0" u="none" strike="noStrike" dirty="0">
                          <a:solidFill>
                            <a:schemeClr val="bg1"/>
                          </a:solidFill>
                          <a:effectLst/>
                          <a:latin typeface="Calibri" panose="020F0502020204030204" pitchFamily="34" charset="0"/>
                        </a:rPr>
                        <a:t>Total</a:t>
                      </a:r>
                    </a:p>
                  </a:txBody>
                  <a:tcPr marL="9525" marR="9525" marT="9525" marB="0" anchor="ctr"/>
                </a:tc>
                <a:extLst>
                  <a:ext uri="{0D108BD9-81ED-4DB2-BD59-A6C34878D82A}">
                    <a16:rowId xmlns:a16="http://schemas.microsoft.com/office/drawing/2014/main" xmlns="" val="3525475806"/>
                  </a:ext>
                </a:extLst>
              </a:tr>
              <a:tr h="679844">
                <a:tc>
                  <a:txBody>
                    <a:bodyPr/>
                    <a:lstStyle/>
                    <a:p>
                      <a:pPr marL="0" algn="ctr" defTabSz="914400" rtl="0" eaLnBrk="1" fontAlgn="b" latinLnBrk="0" hangingPunct="1"/>
                      <a:r>
                        <a:rPr lang="en-US" sz="2400" b="0" i="0" u="none" strike="noStrike" kern="1200" dirty="0">
                          <a:solidFill>
                            <a:srgbClr val="000000"/>
                          </a:solidFill>
                          <a:effectLst/>
                          <a:latin typeface="Calibri" panose="020F0502020204030204" pitchFamily="34" charset="0"/>
                          <a:ea typeface="+mn-ea"/>
                          <a:cs typeface="+mn-cs"/>
                        </a:rPr>
                        <a:t>0</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405 (93.5%)</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406 (90.6%)</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463 (94.1%)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1,274 (92.8%)</a:t>
                      </a:r>
                    </a:p>
                  </a:txBody>
                  <a:tcPr marL="9525" marR="9525" marT="9525" marB="0" anchor="ctr"/>
                </a:tc>
                <a:extLst>
                  <a:ext uri="{0D108BD9-81ED-4DB2-BD59-A6C34878D82A}">
                    <a16:rowId xmlns:a16="http://schemas.microsoft.com/office/drawing/2014/main" xmlns="" val="236909372"/>
                  </a:ext>
                </a:extLst>
              </a:tr>
              <a:tr h="679844">
                <a:tc>
                  <a:txBody>
                    <a:bodyPr/>
                    <a:lstStyle/>
                    <a:p>
                      <a:pPr marL="0" algn="ctr" defTabSz="914400" rtl="0" eaLnBrk="1" fontAlgn="b" latinLnBrk="0" hangingPunct="1"/>
                      <a:r>
                        <a:rPr lang="en-US" sz="2400" b="0" i="0" u="none" strike="noStrike" kern="1200" dirty="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27 (6.2%)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40 (8.9%)</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27 (5.5%)</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    94 (6.9%)</a:t>
                      </a:r>
                    </a:p>
                  </a:txBody>
                  <a:tcPr marL="9525" marR="9525" marT="9525" marB="0" anchor="ctr"/>
                </a:tc>
                <a:extLst>
                  <a:ext uri="{0D108BD9-81ED-4DB2-BD59-A6C34878D82A}">
                    <a16:rowId xmlns:a16="http://schemas.microsoft.com/office/drawing/2014/main" xmlns="" val="743308547"/>
                  </a:ext>
                </a:extLst>
              </a:tr>
              <a:tr h="679844">
                <a:tc>
                  <a:txBody>
                    <a:bodyPr/>
                    <a:lstStyle/>
                    <a:p>
                      <a:pPr marL="0" algn="ctr" defTabSz="914400" rtl="0" eaLnBrk="1" fontAlgn="b" latinLnBrk="0" hangingPunct="1"/>
                      <a:r>
                        <a:rPr lang="en-US" sz="2400" b="0" i="0" u="none" strike="noStrike" kern="1200" dirty="0">
                          <a:solidFill>
                            <a:srgbClr val="000000"/>
                          </a:solidFill>
                          <a:effectLst/>
                          <a:latin typeface="Calibri" panose="020F0502020204030204" pitchFamily="34" charset="0"/>
                          <a:ea typeface="+mn-ea"/>
                          <a:cs typeface="+mn-cs"/>
                        </a:rPr>
                        <a:t>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  1 (0.2%)</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   2 (0.5%)</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  2 (0.4%)</a:t>
                      </a: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i="0" u="none" strike="noStrike" kern="1200" dirty="0" smtClean="0">
                          <a:solidFill>
                            <a:srgbClr val="000000"/>
                          </a:solidFill>
                          <a:effectLst/>
                          <a:latin typeface="Calibri" panose="020F0502020204030204" pitchFamily="34" charset="0"/>
                          <a:ea typeface="+mn-ea"/>
                          <a:cs typeface="+mn-cs"/>
                        </a:rPr>
                        <a:t>       5 (0.4%)</a:t>
                      </a:r>
                    </a:p>
                  </a:txBody>
                  <a:tcPr marL="9525" marR="9525" marT="9525" marB="0" anchor="ctr"/>
                </a:tc>
                <a:extLst>
                  <a:ext uri="{0D108BD9-81ED-4DB2-BD59-A6C34878D82A}">
                    <a16:rowId xmlns:a16="http://schemas.microsoft.com/office/drawing/2014/main" xmlns="" val="962840867"/>
                  </a:ext>
                </a:extLst>
              </a:tr>
              <a:tr h="679844">
                <a:tc>
                  <a:txBody>
                    <a:bodyPr/>
                    <a:lstStyle/>
                    <a:p>
                      <a:pPr algn="ctr" fontAlgn="b"/>
                      <a:r>
                        <a:rPr lang="en-US" sz="2400" b="0"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ctr" fontAlgn="b"/>
                      <a:r>
                        <a:rPr lang="en-US" sz="2400" b="0" i="0" u="none" strike="noStrike" dirty="0">
                          <a:solidFill>
                            <a:srgbClr val="000000"/>
                          </a:solidFill>
                          <a:effectLst/>
                          <a:latin typeface="Calibri" panose="020F0502020204030204" pitchFamily="34" charset="0"/>
                        </a:rPr>
                        <a:t>433</a:t>
                      </a:r>
                    </a:p>
                  </a:txBody>
                  <a:tcPr marL="9525" marR="9525" marT="9525" marB="0" anchor="ctr"/>
                </a:tc>
                <a:tc>
                  <a:txBody>
                    <a:bodyPr/>
                    <a:lstStyle/>
                    <a:p>
                      <a:pPr algn="ctr" fontAlgn="b"/>
                      <a:r>
                        <a:rPr lang="en-US" sz="2400" b="0" i="0" u="none" strike="noStrike">
                          <a:solidFill>
                            <a:srgbClr val="000000"/>
                          </a:solidFill>
                          <a:effectLst/>
                          <a:latin typeface="Calibri" panose="020F0502020204030204" pitchFamily="34" charset="0"/>
                        </a:rPr>
                        <a:t>448</a:t>
                      </a:r>
                    </a:p>
                  </a:txBody>
                  <a:tcPr marL="9525" marR="9525" marT="9525" marB="0" anchor="ctr"/>
                </a:tc>
                <a:tc>
                  <a:txBody>
                    <a:bodyPr/>
                    <a:lstStyle/>
                    <a:p>
                      <a:pPr algn="ctr" fontAlgn="b"/>
                      <a:r>
                        <a:rPr lang="en-US" sz="2400" b="0" i="0" u="none" strike="noStrike">
                          <a:solidFill>
                            <a:srgbClr val="000000"/>
                          </a:solidFill>
                          <a:effectLst/>
                          <a:latin typeface="Calibri" panose="020F0502020204030204" pitchFamily="34" charset="0"/>
                        </a:rPr>
                        <a:t>492</a:t>
                      </a:r>
                    </a:p>
                  </a:txBody>
                  <a:tcPr marL="9525" marR="9525" marT="9525" marB="0" anchor="ctr"/>
                </a:tc>
                <a:tc>
                  <a:txBody>
                    <a:bodyPr/>
                    <a:lstStyle/>
                    <a:p>
                      <a:pPr algn="ctr" fontAlgn="b"/>
                      <a:r>
                        <a:rPr lang="en-US" sz="2400" b="0" i="0" u="none" strike="noStrike" dirty="0">
                          <a:solidFill>
                            <a:srgbClr val="000000"/>
                          </a:solidFill>
                          <a:effectLst/>
                          <a:latin typeface="Calibri" panose="020F0502020204030204" pitchFamily="34" charset="0"/>
                        </a:rPr>
                        <a:t>1,373</a:t>
                      </a:r>
                    </a:p>
                  </a:txBody>
                  <a:tcPr marL="9525" marR="9525" marT="9525" marB="0" anchor="ctr"/>
                </a:tc>
                <a:extLst>
                  <a:ext uri="{0D108BD9-81ED-4DB2-BD59-A6C34878D82A}">
                    <a16:rowId xmlns:a16="http://schemas.microsoft.com/office/drawing/2014/main" xmlns="" val="3919945641"/>
                  </a:ext>
                </a:extLst>
              </a:tr>
            </a:tbl>
          </a:graphicData>
        </a:graphic>
      </p:graphicFrame>
    </p:spTree>
    <p:extLst>
      <p:ext uri="{BB962C8B-B14F-4D97-AF65-F5344CB8AC3E}">
        <p14:creationId xmlns:p14="http://schemas.microsoft.com/office/powerpoint/2010/main" val="408323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P Power Poin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Banner w/ Logo">
  <a:themeElements>
    <a:clrScheme name="Custom 1">
      <a:dk1>
        <a:sysClr val="windowText" lastClr="000000"/>
      </a:dk1>
      <a:lt1>
        <a:sysClr val="window" lastClr="FFFFFF"/>
      </a:lt1>
      <a:dk2>
        <a:srgbClr val="1E42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 Banner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Slide w/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ite Slide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lue Banner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ICAP Power Point Template 2015</Template>
  <TotalTime>6528</TotalTime>
  <Words>2623</Words>
  <Application>Microsoft Office PowerPoint</Application>
  <PresentationFormat>Widescreen</PresentationFormat>
  <Paragraphs>396</Paragraphs>
  <Slides>17</Slides>
  <Notes>17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Arial Unicode MS</vt:lpstr>
      <vt:lpstr>MS PGothic</vt:lpstr>
      <vt:lpstr>Arial</vt:lpstr>
      <vt:lpstr>Arial Narrow</vt:lpstr>
      <vt:lpstr>Calibri</vt:lpstr>
      <vt:lpstr>Garamond</vt:lpstr>
      <vt:lpstr>Times New Roman</vt:lpstr>
      <vt:lpstr>ICAP Power Point Template 2015</vt:lpstr>
      <vt:lpstr>Blue Banner w/ Logo</vt:lpstr>
      <vt:lpstr>Blue Banner w/o Logo</vt:lpstr>
      <vt:lpstr>White Slide w/Logo</vt:lpstr>
      <vt:lpstr>White Slide w/o logo</vt:lpstr>
      <vt:lpstr>2_Blue Banner w/o Logo</vt:lpstr>
      <vt:lpstr>Population Viral Load Measures and A Recent HIV Case at Enumeration Area Level</vt:lpstr>
      <vt:lpstr>UNAIDS Goal and Targets</vt:lpstr>
      <vt:lpstr>Encouraging Results Towards 90-90-90</vt:lpstr>
      <vt:lpstr>Concerns for Internal Validity in Early Studies</vt:lpstr>
      <vt:lpstr>Concerns for External Validity in Recent Studies</vt:lpstr>
      <vt:lpstr>Research question</vt:lpstr>
      <vt:lpstr>Methods</vt:lpstr>
      <vt:lpstr>Enumeration Area Sample Size</vt:lpstr>
      <vt:lpstr>Number of recent cases</vt:lpstr>
      <vt:lpstr>Definitions of Viral Load Aggregate Measures</vt:lpstr>
      <vt:lpstr>Summary Statistics</vt:lpstr>
      <vt:lpstr>Viral Load Measures</vt:lpstr>
      <vt:lpstr>  Correlation Between PVL/Unaware VL and A Recent HIV Case</vt:lpstr>
      <vt:lpstr>Correlation Between 90-90-90 Indicators and A Recent HIV Case</vt:lpstr>
      <vt:lpstr>Interpretation</vt:lpstr>
      <vt:lpstr>Conclusion</vt:lpstr>
      <vt:lpstr>Acknowledgements</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Alexandra E.</dc:creator>
  <cp:lastModifiedBy>Saal</cp:lastModifiedBy>
  <cp:revision>114</cp:revision>
  <dcterms:created xsi:type="dcterms:W3CDTF">2017-02-03T16:50:07Z</dcterms:created>
  <dcterms:modified xsi:type="dcterms:W3CDTF">2018-07-24T12:03:20Z</dcterms:modified>
</cp:coreProperties>
</file>